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5" r:id="rId2"/>
    <p:sldId id="256" r:id="rId3"/>
    <p:sldId id="257" r:id="rId4"/>
    <p:sldId id="258" r:id="rId5"/>
    <p:sldId id="259" r:id="rId6"/>
    <p:sldId id="260" r:id="rId7"/>
    <p:sldId id="263" r:id="rId8"/>
    <p:sldId id="261" r:id="rId9"/>
    <p:sldId id="262" r:id="rId10"/>
    <p:sldId id="264"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9565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preencoded.png">
            <a:extLst>
              <a:ext uri="{FF2B5EF4-FFF2-40B4-BE49-F238E27FC236}">
                <a16:creationId xmlns:a16="http://schemas.microsoft.com/office/drawing/2014/main" id="{68E59954-DAF1-4170-8430-A70A14BD7F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7570EC2-B639-4F09-BCA0-0283DF2FF187}"/>
              </a:ext>
            </a:extLst>
          </p:cNvPr>
          <p:cNvSpPr/>
          <p:nvPr/>
        </p:nvSpPr>
        <p:spPr>
          <a:xfrm>
            <a:off x="876300" y="533400"/>
            <a:ext cx="12877800" cy="7327647"/>
          </a:xfrm>
          <a:prstGeom prst="rect">
            <a:avLst/>
          </a:prstGeom>
        </p:spPr>
        <p:txBody>
          <a:bodyPr wrap="square">
            <a:spAutoFit/>
          </a:bodyPr>
          <a:lstStyle/>
          <a:p>
            <a:pPr marL="190500" marR="214630" algn="ctr">
              <a:spcBef>
                <a:spcPts val="440"/>
              </a:spcBef>
            </a:pPr>
            <a:endParaRPr lang="en-IN" b="1" dirty="0">
              <a:solidFill>
                <a:srgbClr val="FFFFFF"/>
              </a:solidFill>
              <a:latin typeface="Times New Roman" panose="02020603050405020304" pitchFamily="18" charset="0"/>
            </a:endParaRPr>
          </a:p>
          <a:p>
            <a:pPr marL="190500" marR="214630" algn="ctr">
              <a:spcBef>
                <a:spcPts val="440"/>
              </a:spcBef>
            </a:pPr>
            <a:endParaRPr lang="en-IN" b="1" dirty="0">
              <a:solidFill>
                <a:srgbClr val="FFFFFF"/>
              </a:solidFill>
              <a:latin typeface="Times New Roman" panose="02020603050405020304" pitchFamily="18" charset="0"/>
            </a:endParaRPr>
          </a:p>
          <a:p>
            <a:pPr marL="190500" marR="214630" algn="ctr">
              <a:spcBef>
                <a:spcPts val="440"/>
              </a:spcBef>
            </a:pPr>
            <a:r>
              <a:rPr lang="en-IN" b="1" dirty="0">
                <a:solidFill>
                  <a:srgbClr val="FFFFFF"/>
                </a:solidFill>
                <a:latin typeface="Times New Roman" panose="02020603050405020304" pitchFamily="18" charset="0"/>
              </a:rPr>
              <a:t>SAVEETHA INSTITUTE OF MEDICAL AND TECHNICAL SCIENCES, CHENNAI – 602 105</a:t>
            </a:r>
            <a:endParaRPr lang="en-IN" dirty="0"/>
          </a:p>
          <a:p>
            <a:r>
              <a:rPr lang="en-IN" b="1" dirty="0">
                <a:solidFill>
                  <a:srgbClr val="FFFFFF"/>
                </a:solidFill>
                <a:latin typeface="Times New Roman" panose="02020603050405020304" pitchFamily="18" charset="0"/>
              </a:rPr>
              <a:t> </a:t>
            </a:r>
            <a:endParaRPr lang="en-IN" dirty="0"/>
          </a:p>
          <a:p>
            <a:pPr>
              <a:spcBef>
                <a:spcPts val="50"/>
              </a:spcBef>
            </a:pPr>
            <a:r>
              <a:rPr lang="en-IN" b="1" dirty="0">
                <a:solidFill>
                  <a:srgbClr val="FFFFFF"/>
                </a:solidFill>
                <a:latin typeface="Times New Roman" panose="02020603050405020304" pitchFamily="18" charset="0"/>
              </a:rPr>
              <a:t> </a:t>
            </a:r>
            <a:r>
              <a:rPr lang="en-IN" dirty="0"/>
              <a:t>					            </a:t>
            </a:r>
            <a:r>
              <a:rPr lang="en-IN" b="1" u="sng" dirty="0">
                <a:solidFill>
                  <a:srgbClr val="FFFFFF"/>
                </a:solidFill>
                <a:latin typeface="Times New Roman" panose="02020603050405020304" pitchFamily="18" charset="0"/>
              </a:rPr>
              <a:t>CAPSTONE PROJECT </a:t>
            </a:r>
            <a:endParaRPr lang="en-IN" dirty="0"/>
          </a:p>
          <a:p>
            <a:r>
              <a:rPr lang="en-IN" b="1" dirty="0">
                <a:solidFill>
                  <a:srgbClr val="FFFFFF"/>
                </a:solidFill>
                <a:latin typeface="Times New Roman" panose="02020603050405020304" pitchFamily="18" charset="0"/>
              </a:rPr>
              <a:t> </a:t>
            </a:r>
            <a:endParaRPr lang="en-IN" dirty="0"/>
          </a:p>
          <a:p>
            <a:pPr>
              <a:spcBef>
                <a:spcPts val="5"/>
              </a:spcBef>
            </a:pPr>
            <a:r>
              <a:rPr lang="en-IN" b="1" dirty="0">
                <a:solidFill>
                  <a:srgbClr val="FFFFFF"/>
                </a:solidFill>
                <a:latin typeface="Times New Roman" panose="02020603050405020304" pitchFamily="18" charset="0"/>
              </a:rPr>
              <a:t> </a:t>
            </a:r>
            <a:endParaRPr lang="en-IN" dirty="0"/>
          </a:p>
          <a:p>
            <a:pPr marL="190500" marR="213995" algn="ctr">
              <a:spcBef>
                <a:spcPts val="1200"/>
              </a:spcBef>
            </a:pPr>
            <a:r>
              <a:rPr lang="en-IN" b="1" dirty="0">
                <a:solidFill>
                  <a:srgbClr val="FFFFFF"/>
                </a:solidFill>
                <a:latin typeface="Times New Roman" panose="02020603050405020304" pitchFamily="18" charset="0"/>
              </a:rPr>
              <a:t>TITLE</a:t>
            </a:r>
            <a:endParaRPr lang="en-IN" dirty="0"/>
          </a:p>
          <a:p>
            <a:pPr marL="190500" marR="213995" algn="ctr">
              <a:spcBef>
                <a:spcPts val="1200"/>
              </a:spcBef>
            </a:pPr>
            <a:r>
              <a:rPr lang="en-US" b="1" dirty="0">
                <a:solidFill>
                  <a:schemeClr val="bg1"/>
                </a:solidFill>
                <a:latin typeface="Times New Roman" panose="02020603050405020304" pitchFamily="18" charset="0"/>
                <a:cs typeface="Times New Roman" panose="02020603050405020304" pitchFamily="18" charset="0"/>
              </a:rPr>
              <a:t> DESIGNING AND IMPLEMENTINN AUTOMATED SOFTWARE DEFINED DATA CENTER (SDDC) MANAGEMENT SYSTEM</a:t>
            </a:r>
            <a:endParaRPr lang="en-IN" b="1" dirty="0">
              <a:solidFill>
                <a:schemeClr val="bg1"/>
              </a:solidFill>
              <a:latin typeface="Times New Roman" panose="02020603050405020304" pitchFamily="18" charset="0"/>
              <a:cs typeface="Times New Roman" panose="02020603050405020304" pitchFamily="18" charset="0"/>
            </a:endParaRPr>
          </a:p>
          <a:p>
            <a:r>
              <a:rPr lang="en-IN" b="1" dirty="0">
                <a:solidFill>
                  <a:srgbClr val="FFFFFF"/>
                </a:solidFill>
                <a:latin typeface="Times New Roman" panose="02020603050405020304" pitchFamily="18" charset="0"/>
              </a:rPr>
              <a:t> </a:t>
            </a:r>
            <a:endParaRPr lang="en-IN" dirty="0"/>
          </a:p>
          <a:p>
            <a:pPr>
              <a:spcBef>
                <a:spcPts val="45"/>
              </a:spcBef>
            </a:pPr>
            <a:r>
              <a:rPr lang="en-IN" b="1" dirty="0">
                <a:solidFill>
                  <a:srgbClr val="FFFFFF"/>
                </a:solidFill>
                <a:latin typeface="Times New Roman" panose="02020603050405020304" pitchFamily="18" charset="0"/>
              </a:rPr>
              <a:t> </a:t>
            </a:r>
            <a:endParaRPr lang="en-IN" dirty="0"/>
          </a:p>
          <a:p>
            <a:pPr marL="190500" marR="213995" algn="ctr"/>
            <a:endParaRPr lang="en-IN" b="1" i="1" dirty="0">
              <a:solidFill>
                <a:srgbClr val="FFFFFF"/>
              </a:solidFill>
              <a:latin typeface="Times New Roman" panose="02020603050405020304" pitchFamily="18" charset="0"/>
            </a:endParaRPr>
          </a:p>
          <a:p>
            <a:pPr marL="190500" marR="213995" algn="ctr"/>
            <a:r>
              <a:rPr lang="en-IN" b="1" i="1" dirty="0">
                <a:solidFill>
                  <a:srgbClr val="FFFFFF"/>
                </a:solidFill>
                <a:latin typeface="Times New Roman" panose="02020603050405020304" pitchFamily="18" charset="0"/>
              </a:rPr>
              <a:t>Submitted to</a:t>
            </a:r>
            <a:endParaRPr lang="en-IN" dirty="0"/>
          </a:p>
          <a:p>
            <a:pPr marL="190500" marR="213995" algn="ctr">
              <a:spcBef>
                <a:spcPts val="1200"/>
              </a:spcBef>
            </a:pPr>
            <a:r>
              <a:rPr lang="en-IN" b="1" dirty="0">
                <a:solidFill>
                  <a:srgbClr val="FFFFFF"/>
                </a:solidFill>
                <a:latin typeface="Times New Roman" panose="02020603050405020304" pitchFamily="18" charset="0"/>
              </a:rPr>
              <a:t>SAVEETHA SCHOOL OF ENGINEERING</a:t>
            </a:r>
            <a:endParaRPr lang="en-IN" dirty="0"/>
          </a:p>
          <a:p>
            <a:pPr marL="190500" marR="213995" algn="ctr">
              <a:spcBef>
                <a:spcPts val="1200"/>
              </a:spcBef>
            </a:pPr>
            <a:r>
              <a:rPr lang="en-IN" b="1" dirty="0">
                <a:solidFill>
                  <a:srgbClr val="FFFFFF"/>
                </a:solidFill>
                <a:latin typeface="Times New Roman" panose="02020603050405020304" pitchFamily="18" charset="0"/>
              </a:rPr>
              <a:t>CSA1579-CLOUD COMPUTING AND BIG DATA ANALYTICS IN HEALTH CARE INDUSTRIES.</a:t>
            </a:r>
          </a:p>
          <a:p>
            <a:pPr marL="190500" marR="213995" algn="ctr">
              <a:spcBef>
                <a:spcPts val="1200"/>
              </a:spcBef>
            </a:pPr>
            <a:r>
              <a:rPr lang="en-US" b="1" dirty="0">
                <a:solidFill>
                  <a:srgbClr val="FFFFFF"/>
                </a:solidFill>
                <a:latin typeface="Times New Roman" panose="02020603050405020304" pitchFamily="18" charset="0"/>
              </a:rPr>
              <a:t> </a:t>
            </a:r>
            <a:r>
              <a:rPr lang="en-IN" b="1" dirty="0">
                <a:solidFill>
                  <a:srgbClr val="FFFFFF"/>
                </a:solidFill>
                <a:latin typeface="Times New Roman" panose="02020603050405020304" pitchFamily="18" charset="0"/>
              </a:rPr>
              <a:t>                                                                   </a:t>
            </a:r>
          </a:p>
          <a:p>
            <a:pPr marL="190500" marR="213995" algn="ctr">
              <a:spcBef>
                <a:spcPts val="1200"/>
              </a:spcBef>
            </a:pPr>
            <a:r>
              <a:rPr lang="en-US" b="1" dirty="0">
                <a:solidFill>
                  <a:srgbClr val="FFFFFF"/>
                </a:solidFill>
                <a:latin typeface="Times New Roman" panose="02020603050405020304" pitchFamily="18" charset="0"/>
              </a:rPr>
              <a:t> </a:t>
            </a:r>
            <a:r>
              <a:rPr lang="en-IN" b="1" dirty="0">
                <a:solidFill>
                  <a:srgbClr val="FFFFFF"/>
                </a:solidFill>
                <a:latin typeface="Times New Roman" panose="02020603050405020304" pitchFamily="18" charset="0"/>
              </a:rPr>
              <a:t>                                                                                                                              	BY</a:t>
            </a:r>
          </a:p>
          <a:p>
            <a:pPr marL="190500" marR="213995" algn="ctr">
              <a:spcBef>
                <a:spcPts val="1200"/>
              </a:spcBef>
            </a:pPr>
            <a:r>
              <a:rPr lang="en-US" b="1" dirty="0">
                <a:solidFill>
                  <a:srgbClr val="FFFFFF"/>
                </a:solidFill>
                <a:latin typeface="Times New Roman" panose="02020603050405020304" pitchFamily="18" charset="0"/>
              </a:rPr>
              <a:t>	</a:t>
            </a:r>
            <a:r>
              <a:rPr lang="en-IN" b="1" dirty="0">
                <a:solidFill>
                  <a:srgbClr val="FFFFFF"/>
                </a:solidFill>
                <a:latin typeface="Times New Roman" panose="02020603050405020304" pitchFamily="18" charset="0"/>
              </a:rPr>
              <a:t>								M.SWETHA[192211983]</a:t>
            </a:r>
            <a:endParaRPr lang="en-IN" dirty="0"/>
          </a:p>
          <a:p>
            <a:r>
              <a:rPr lang="en-IN" b="1" dirty="0">
                <a:solidFill>
                  <a:srgbClr val="FFFFFF"/>
                </a:solidFill>
                <a:latin typeface="Times New Roman" panose="02020603050405020304" pitchFamily="18" charset="0"/>
              </a:rPr>
              <a:t> </a:t>
            </a:r>
            <a:endParaRPr lang="en-IN" dirty="0"/>
          </a:p>
          <a:p>
            <a:br>
              <a:rPr lang="en-IN" dirty="0"/>
            </a:br>
            <a:endParaRPr lang="en-IN" dirty="0"/>
          </a:p>
        </p:txBody>
      </p:sp>
    </p:spTree>
    <p:extLst>
      <p:ext uri="{BB962C8B-B14F-4D97-AF65-F5344CB8AC3E}">
        <p14:creationId xmlns:p14="http://schemas.microsoft.com/office/powerpoint/2010/main" val="10303139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129474"/>
          </a:xfrm>
          <a:prstGeom prst="rect">
            <a:avLst/>
          </a:prstGeom>
          <a:solidFill>
            <a:srgbClr val="00002E">
              <a:alpha val="75000"/>
            </a:srgbClr>
          </a:solidFill>
          <a:ln/>
        </p:spPr>
      </p:sp>
      <p:sp>
        <p:nvSpPr>
          <p:cNvPr id="4" name="Text 1"/>
          <p:cNvSpPr/>
          <p:nvPr/>
        </p:nvSpPr>
        <p:spPr>
          <a:xfrm>
            <a:off x="1042630" y="764619"/>
            <a:ext cx="6542365" cy="817721"/>
          </a:xfrm>
          <a:prstGeom prst="rect">
            <a:avLst/>
          </a:prstGeom>
          <a:noFill/>
          <a:ln/>
        </p:spPr>
        <p:txBody>
          <a:bodyPr wrap="none" rtlCol="0" anchor="t"/>
          <a:lstStyle/>
          <a:p>
            <a:pPr marL="0" indent="0">
              <a:lnSpc>
                <a:spcPts val="6439"/>
              </a:lnSpc>
              <a:buNone/>
            </a:pPr>
            <a:r>
              <a:rPr lang="en-US" sz="5152" b="1" dirty="0">
                <a:solidFill>
                  <a:srgbClr val="FFFFFF"/>
                </a:solidFill>
                <a:latin typeface="Nunito" pitchFamily="34" charset="0"/>
                <a:ea typeface="Nunito" pitchFamily="34" charset="-122"/>
                <a:cs typeface="Nunito" pitchFamily="34" charset="-120"/>
              </a:rPr>
              <a:t>References</a:t>
            </a:r>
            <a:endParaRPr lang="en-US" sz="5152" dirty="0"/>
          </a:p>
        </p:txBody>
      </p:sp>
      <p:sp>
        <p:nvSpPr>
          <p:cNvPr id="5" name="Text 2"/>
          <p:cNvSpPr/>
          <p:nvPr/>
        </p:nvSpPr>
        <p:spPr>
          <a:xfrm>
            <a:off x="851338" y="1738193"/>
            <a:ext cx="12736432" cy="1651042"/>
          </a:xfrm>
          <a:prstGeom prst="rect">
            <a:avLst/>
          </a:prstGeom>
          <a:noFill/>
          <a:ln/>
        </p:spPr>
        <p:txBody>
          <a:bodyPr wrap="square" rtlCol="0" anchor="t"/>
          <a:lstStyle/>
          <a:p>
            <a:pPr marL="342900" indent="-342900" algn="l">
              <a:lnSpc>
                <a:spcPts val="3284"/>
              </a:lnSpc>
              <a:buSzPct val="100000"/>
              <a:buChar char="•"/>
            </a:pPr>
            <a:r>
              <a:rPr lang="en-US" sz="2189" dirty="0">
                <a:solidFill>
                  <a:srgbClr val="FFFFFF"/>
                </a:solidFill>
                <a:latin typeface="PT Sans" pitchFamily="34" charset="0"/>
                <a:ea typeface="PT Sans" pitchFamily="34" charset="-122"/>
                <a:cs typeface="PT Sans" pitchFamily="34" charset="-120"/>
              </a:rPr>
              <a:t>Explore industry standards and best practices for SDDC (Software-Defined Data Center) management and monitoring. This includes reviewing guidelines and recommendations from organizations like the DMTF (Distributed Management Task Force) and SDDC Working Group.</a:t>
            </a:r>
            <a:endParaRPr lang="en-US" sz="2189" dirty="0"/>
          </a:p>
        </p:txBody>
      </p:sp>
      <p:sp>
        <p:nvSpPr>
          <p:cNvPr id="6" name="Text 3"/>
          <p:cNvSpPr/>
          <p:nvPr/>
        </p:nvSpPr>
        <p:spPr>
          <a:xfrm>
            <a:off x="851338" y="3447815"/>
            <a:ext cx="12736432" cy="1289564"/>
          </a:xfrm>
          <a:prstGeom prst="rect">
            <a:avLst/>
          </a:prstGeom>
          <a:noFill/>
          <a:ln/>
        </p:spPr>
        <p:txBody>
          <a:bodyPr wrap="square" rtlCol="0" anchor="t"/>
          <a:lstStyle/>
          <a:p>
            <a:pPr marL="342900" indent="-342900" algn="l">
              <a:lnSpc>
                <a:spcPts val="3284"/>
              </a:lnSpc>
              <a:buSzPct val="100000"/>
              <a:buChar char="•"/>
            </a:pPr>
            <a:r>
              <a:rPr lang="en-US" sz="2189" b="1" dirty="0">
                <a:solidFill>
                  <a:srgbClr val="FFFFFF"/>
                </a:solidFill>
                <a:latin typeface="PT Sans" pitchFamily="34" charset="0"/>
                <a:ea typeface="PT Sans" pitchFamily="34" charset="-122"/>
                <a:cs typeface="PT Sans" pitchFamily="34" charset="-120"/>
              </a:rPr>
              <a:t>Research</a:t>
            </a:r>
            <a:r>
              <a:rPr lang="en-US" sz="2189" dirty="0">
                <a:solidFill>
                  <a:srgbClr val="FFFFFF"/>
                </a:solidFill>
                <a:latin typeface="PT Sans" pitchFamily="34" charset="0"/>
                <a:ea typeface="PT Sans" pitchFamily="34" charset="-122"/>
                <a:cs typeface="PT Sans" pitchFamily="34" charset="-120"/>
              </a:rPr>
              <a:t> open-source and commercial tools that integrate with the SDDC architecture, such as Kubernetes, OpenStack, VMware vSphere, and Microsoft Azure Stack. Evaluate their features, capabilities, and compatibility with the existing infrastructure.</a:t>
            </a:r>
            <a:endParaRPr lang="en-US" sz="2189" dirty="0"/>
          </a:p>
        </p:txBody>
      </p:sp>
      <p:sp>
        <p:nvSpPr>
          <p:cNvPr id="7" name="Text 4"/>
          <p:cNvSpPr/>
          <p:nvPr/>
        </p:nvSpPr>
        <p:spPr>
          <a:xfrm>
            <a:off x="851338" y="4893231"/>
            <a:ext cx="12736432" cy="1192292"/>
          </a:xfrm>
          <a:prstGeom prst="rect">
            <a:avLst/>
          </a:prstGeom>
          <a:noFill/>
          <a:ln/>
        </p:spPr>
        <p:txBody>
          <a:bodyPr wrap="square" rtlCol="0" anchor="t"/>
          <a:lstStyle/>
          <a:p>
            <a:pPr marL="342900" indent="-342900" algn="l">
              <a:lnSpc>
                <a:spcPts val="3284"/>
              </a:lnSpc>
              <a:buSzPct val="100000"/>
              <a:buChar char="•"/>
            </a:pPr>
            <a:r>
              <a:rPr lang="en-US" sz="2189" dirty="0">
                <a:solidFill>
                  <a:srgbClr val="FFFFFF"/>
                </a:solidFill>
                <a:latin typeface="PT Sans" pitchFamily="34" charset="0"/>
                <a:ea typeface="PT Sans" pitchFamily="34" charset="-122"/>
                <a:cs typeface="PT Sans" pitchFamily="34" charset="-120"/>
              </a:rPr>
              <a:t>Review </a:t>
            </a:r>
            <a:r>
              <a:rPr lang="en-US" sz="2189" b="1" dirty="0">
                <a:solidFill>
                  <a:srgbClr val="FFFFFF"/>
                </a:solidFill>
                <a:latin typeface="PT Sans" pitchFamily="34" charset="0"/>
                <a:ea typeface="PT Sans" pitchFamily="34" charset="-122"/>
                <a:cs typeface="PT Sans" pitchFamily="34" charset="-120"/>
              </a:rPr>
              <a:t>case studies</a:t>
            </a:r>
            <a:r>
              <a:rPr lang="en-US" sz="2189" dirty="0">
                <a:solidFill>
                  <a:srgbClr val="FFFFFF"/>
                </a:solidFill>
                <a:latin typeface="PT Sans" pitchFamily="34" charset="0"/>
                <a:ea typeface="PT Sans" pitchFamily="34" charset="-122"/>
                <a:cs typeface="PT Sans" pitchFamily="34" charset="-120"/>
              </a:rPr>
              <a:t> of successful SDDC implementations across different industries to understand the challenges, best practices, and lessons learned. This will help inform the planning and deployment of the SDDC Management System.</a:t>
            </a:r>
            <a:endParaRPr lang="en-US" sz="2189" dirty="0"/>
          </a:p>
        </p:txBody>
      </p:sp>
      <p:sp>
        <p:nvSpPr>
          <p:cNvPr id="8" name="Text 5"/>
          <p:cNvSpPr/>
          <p:nvPr/>
        </p:nvSpPr>
        <p:spPr>
          <a:xfrm>
            <a:off x="851338" y="6241375"/>
            <a:ext cx="12736432" cy="1192293"/>
          </a:xfrm>
          <a:prstGeom prst="rect">
            <a:avLst/>
          </a:prstGeom>
          <a:noFill/>
          <a:ln/>
        </p:spPr>
        <p:txBody>
          <a:bodyPr wrap="square" rtlCol="0" anchor="t"/>
          <a:lstStyle/>
          <a:p>
            <a:pPr marL="342900" indent="-342900" algn="l">
              <a:lnSpc>
                <a:spcPts val="3284"/>
              </a:lnSpc>
              <a:buSzPct val="100000"/>
              <a:buChar char="•"/>
            </a:pPr>
            <a:r>
              <a:rPr lang="en-US" sz="2189" dirty="0">
                <a:solidFill>
                  <a:srgbClr val="FFFFFF"/>
                </a:solidFill>
                <a:latin typeface="PT Sans" pitchFamily="34" charset="0"/>
                <a:ea typeface="PT Sans" pitchFamily="34" charset="-122"/>
                <a:cs typeface="PT Sans" pitchFamily="34" charset="-120"/>
              </a:rPr>
              <a:t>Consult </a:t>
            </a:r>
            <a:r>
              <a:rPr lang="en-US" sz="2189" b="1" dirty="0">
                <a:solidFill>
                  <a:srgbClr val="FFFFFF"/>
                </a:solidFill>
                <a:latin typeface="PT Sans" pitchFamily="34" charset="0"/>
                <a:ea typeface="PT Sans" pitchFamily="34" charset="-122"/>
                <a:cs typeface="PT Sans" pitchFamily="34" charset="-120"/>
              </a:rPr>
              <a:t>technical documentation</a:t>
            </a:r>
            <a:r>
              <a:rPr lang="en-US" sz="2189" dirty="0">
                <a:solidFill>
                  <a:srgbClr val="FFFFFF"/>
                </a:solidFill>
                <a:latin typeface="PT Sans" pitchFamily="34" charset="0"/>
                <a:ea typeface="PT Sans" pitchFamily="34" charset="-122"/>
                <a:cs typeface="PT Sans" pitchFamily="34" charset="-120"/>
              </a:rPr>
              <a:t> and whitepapers from leading cloud and virtualization providers, such as AWS, Google Cloud, and IBM Cloud, to stay up-to-date with the latest SDDC technologies and trends.</a:t>
            </a:r>
            <a:endParaRPr lang="en-US" sz="2189" dirty="0"/>
          </a:p>
        </p:txBody>
      </p:sp>
      <p:sp>
        <p:nvSpPr>
          <p:cNvPr id="9" name="Text 6"/>
          <p:cNvSpPr/>
          <p:nvPr/>
        </p:nvSpPr>
        <p:spPr>
          <a:xfrm>
            <a:off x="1487448" y="7530941"/>
            <a:ext cx="12100322" cy="833914"/>
          </a:xfrm>
          <a:prstGeom prst="rect">
            <a:avLst/>
          </a:prstGeom>
          <a:noFill/>
          <a:ln/>
        </p:spPr>
        <p:txBody>
          <a:bodyPr wrap="square" rtlCol="0" anchor="t"/>
          <a:lstStyle/>
          <a:p>
            <a:pPr marL="342900" indent="-342900" algn="l">
              <a:lnSpc>
                <a:spcPts val="3284"/>
              </a:lnSpc>
              <a:buSzPct val="100000"/>
              <a:buChar char="•"/>
            </a:pPr>
            <a:endParaRPr lang="en-US" sz="2189"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50940" y="649486"/>
            <a:ext cx="7442121" cy="1841897"/>
          </a:xfrm>
          <a:prstGeom prst="rect">
            <a:avLst/>
          </a:prstGeom>
          <a:noFill/>
          <a:ln/>
        </p:spPr>
        <p:txBody>
          <a:bodyPr wrap="square" rtlCol="0" anchor="t"/>
          <a:lstStyle/>
          <a:p>
            <a:pPr marL="0" indent="0">
              <a:lnSpc>
                <a:spcPts val="7252"/>
              </a:lnSpc>
              <a:buNone/>
            </a:pPr>
            <a:r>
              <a:rPr lang="en-US" sz="5802" b="1" dirty="0">
                <a:solidFill>
                  <a:srgbClr val="FFFFFF"/>
                </a:solidFill>
                <a:latin typeface="Nunito" pitchFamily="34" charset="0"/>
                <a:ea typeface="Nunito" pitchFamily="34" charset="-122"/>
                <a:cs typeface="Nunito" pitchFamily="34" charset="-120"/>
              </a:rPr>
              <a:t>SDDC Management System</a:t>
            </a:r>
            <a:endParaRPr lang="en-US" sz="5802" dirty="0"/>
          </a:p>
        </p:txBody>
      </p:sp>
      <p:sp>
        <p:nvSpPr>
          <p:cNvPr id="6" name="Text 2"/>
          <p:cNvSpPr/>
          <p:nvPr/>
        </p:nvSpPr>
        <p:spPr>
          <a:xfrm>
            <a:off x="850940" y="2831663"/>
            <a:ext cx="7442121" cy="680799"/>
          </a:xfrm>
          <a:prstGeom prst="rect">
            <a:avLst/>
          </a:prstGeom>
          <a:noFill/>
          <a:ln/>
        </p:spPr>
        <p:txBody>
          <a:bodyPr wrap="square" rtlCol="0" anchor="t"/>
          <a:lstStyle/>
          <a:p>
            <a:pPr marL="0" indent="0">
              <a:lnSpc>
                <a:spcPts val="2680"/>
              </a:lnSpc>
              <a:buNone/>
            </a:pPr>
            <a:r>
              <a:rPr lang="en-US" sz="1787" dirty="0">
                <a:solidFill>
                  <a:srgbClr val="FFFFFF"/>
                </a:solidFill>
                <a:latin typeface="PT Sans" pitchFamily="34" charset="0"/>
                <a:ea typeface="PT Sans" pitchFamily="34" charset="-122"/>
                <a:cs typeface="PT Sans" pitchFamily="34" charset="-120"/>
              </a:rPr>
              <a:t>Automated SDDC Management System for efficient infrastructure management.</a:t>
            </a:r>
            <a:endParaRPr lang="en-US" sz="1787" dirty="0"/>
          </a:p>
        </p:txBody>
      </p:sp>
      <p:sp>
        <p:nvSpPr>
          <p:cNvPr id="7" name="Text 3"/>
          <p:cNvSpPr/>
          <p:nvPr/>
        </p:nvSpPr>
        <p:spPr>
          <a:xfrm>
            <a:off x="850940" y="3767733"/>
            <a:ext cx="7442121" cy="1361599"/>
          </a:xfrm>
          <a:prstGeom prst="rect">
            <a:avLst/>
          </a:prstGeom>
          <a:noFill/>
          <a:ln/>
        </p:spPr>
        <p:txBody>
          <a:bodyPr wrap="square" rtlCol="0" anchor="t"/>
          <a:lstStyle/>
          <a:p>
            <a:pPr marL="0" indent="0">
              <a:lnSpc>
                <a:spcPts val="2680"/>
              </a:lnSpc>
              <a:buNone/>
            </a:pPr>
            <a:r>
              <a:rPr lang="en-US" sz="1787" dirty="0">
                <a:solidFill>
                  <a:srgbClr val="FFFFFF"/>
                </a:solidFill>
                <a:latin typeface="PT Sans" pitchFamily="34" charset="0"/>
                <a:ea typeface="PT Sans" pitchFamily="34" charset="-122"/>
                <a:cs typeface="PT Sans" pitchFamily="34" charset="-120"/>
              </a:rPr>
              <a:t>The SDDC Management System is a comprehensive solution designed to streamline the management of software-defined data centers. It leverages advanced automation and analytics to provide real-time visibility and control over the entire infrastructure.</a:t>
            </a:r>
            <a:endParaRPr lang="en-US" sz="1787" dirty="0"/>
          </a:p>
        </p:txBody>
      </p:sp>
      <p:sp>
        <p:nvSpPr>
          <p:cNvPr id="8" name="Text 4"/>
          <p:cNvSpPr/>
          <p:nvPr/>
        </p:nvSpPr>
        <p:spPr>
          <a:xfrm>
            <a:off x="850940" y="5384602"/>
            <a:ext cx="7442121" cy="340400"/>
          </a:xfrm>
          <a:prstGeom prst="rect">
            <a:avLst/>
          </a:prstGeom>
          <a:noFill/>
          <a:ln/>
        </p:spPr>
        <p:txBody>
          <a:bodyPr wrap="none" rtlCol="0" anchor="t"/>
          <a:lstStyle/>
          <a:p>
            <a:pPr marL="0" indent="0">
              <a:lnSpc>
                <a:spcPts val="2680"/>
              </a:lnSpc>
              <a:buNone/>
            </a:pPr>
            <a:r>
              <a:rPr lang="en-US" sz="1787" dirty="0">
                <a:solidFill>
                  <a:srgbClr val="FFFFFF"/>
                </a:solidFill>
                <a:latin typeface="PT Sans" pitchFamily="34" charset="0"/>
                <a:ea typeface="PT Sans" pitchFamily="34" charset="-122"/>
                <a:cs typeface="PT Sans" pitchFamily="34" charset="-120"/>
              </a:rPr>
              <a:t>Key features of the SDDC Management System include:</a:t>
            </a:r>
            <a:endParaRPr lang="en-US" sz="1787" dirty="0"/>
          </a:p>
        </p:txBody>
      </p:sp>
      <p:sp>
        <p:nvSpPr>
          <p:cNvPr id="9" name="Text 5"/>
          <p:cNvSpPr/>
          <p:nvPr/>
        </p:nvSpPr>
        <p:spPr>
          <a:xfrm>
            <a:off x="1213961" y="5980271"/>
            <a:ext cx="7079099" cy="340400"/>
          </a:xfrm>
          <a:prstGeom prst="rect">
            <a:avLst/>
          </a:prstGeom>
          <a:noFill/>
          <a:ln/>
        </p:spPr>
        <p:txBody>
          <a:bodyPr wrap="none" rtlCol="0" anchor="t"/>
          <a:lstStyle/>
          <a:p>
            <a:pPr marL="342900" indent="-342900" algn="l">
              <a:lnSpc>
                <a:spcPts val="2680"/>
              </a:lnSpc>
              <a:buSzPct val="100000"/>
              <a:buChar char="•"/>
            </a:pPr>
            <a:r>
              <a:rPr lang="en-US" sz="1787" dirty="0">
                <a:solidFill>
                  <a:srgbClr val="FFFFFF"/>
                </a:solidFill>
                <a:latin typeface="PT Sans" pitchFamily="34" charset="0"/>
                <a:ea typeface="PT Sans" pitchFamily="34" charset="-122"/>
                <a:cs typeface="PT Sans" pitchFamily="34" charset="-120"/>
              </a:rPr>
              <a:t>Automated provisioning and deployment of virtual resources</a:t>
            </a:r>
            <a:endParaRPr lang="en-US" sz="1787" dirty="0"/>
          </a:p>
        </p:txBody>
      </p:sp>
      <p:sp>
        <p:nvSpPr>
          <p:cNvPr id="10" name="Text 6"/>
          <p:cNvSpPr/>
          <p:nvPr/>
        </p:nvSpPr>
        <p:spPr>
          <a:xfrm>
            <a:off x="1213961" y="6400086"/>
            <a:ext cx="7079099" cy="340400"/>
          </a:xfrm>
          <a:prstGeom prst="rect">
            <a:avLst/>
          </a:prstGeom>
          <a:noFill/>
          <a:ln/>
        </p:spPr>
        <p:txBody>
          <a:bodyPr wrap="none" rtlCol="0" anchor="t"/>
          <a:lstStyle/>
          <a:p>
            <a:pPr marL="342900" indent="-342900" algn="l">
              <a:lnSpc>
                <a:spcPts val="2680"/>
              </a:lnSpc>
              <a:buSzPct val="100000"/>
              <a:buChar char="•"/>
            </a:pPr>
            <a:r>
              <a:rPr lang="en-US" sz="1787" dirty="0">
                <a:solidFill>
                  <a:srgbClr val="FFFFFF"/>
                </a:solidFill>
                <a:latin typeface="PT Sans" pitchFamily="34" charset="0"/>
                <a:ea typeface="PT Sans" pitchFamily="34" charset="-122"/>
                <a:cs typeface="PT Sans" pitchFamily="34" charset="-120"/>
              </a:rPr>
              <a:t>Intelligent monitoring and anomaly detection</a:t>
            </a:r>
            <a:endParaRPr lang="en-US" sz="1787" dirty="0"/>
          </a:p>
        </p:txBody>
      </p:sp>
      <p:sp>
        <p:nvSpPr>
          <p:cNvPr id="11" name="Text 7"/>
          <p:cNvSpPr/>
          <p:nvPr/>
        </p:nvSpPr>
        <p:spPr>
          <a:xfrm>
            <a:off x="1213961" y="6819900"/>
            <a:ext cx="7079099" cy="340400"/>
          </a:xfrm>
          <a:prstGeom prst="rect">
            <a:avLst/>
          </a:prstGeom>
          <a:noFill/>
          <a:ln/>
        </p:spPr>
        <p:txBody>
          <a:bodyPr wrap="none" rtlCol="0" anchor="t"/>
          <a:lstStyle/>
          <a:p>
            <a:pPr marL="342900" indent="-342900" algn="l">
              <a:lnSpc>
                <a:spcPts val="2680"/>
              </a:lnSpc>
              <a:buSzPct val="100000"/>
              <a:buChar char="•"/>
            </a:pPr>
            <a:r>
              <a:rPr lang="en-US" sz="1787" dirty="0">
                <a:solidFill>
                  <a:srgbClr val="FFFFFF"/>
                </a:solidFill>
                <a:latin typeface="PT Sans" pitchFamily="34" charset="0"/>
                <a:ea typeface="PT Sans" pitchFamily="34" charset="-122"/>
                <a:cs typeface="PT Sans" pitchFamily="34" charset="-120"/>
              </a:rPr>
              <a:t>Proactive optimization and resource allocation</a:t>
            </a:r>
            <a:endParaRPr lang="en-US" sz="1787" dirty="0"/>
          </a:p>
        </p:txBody>
      </p:sp>
      <p:sp>
        <p:nvSpPr>
          <p:cNvPr id="12" name="Text 8"/>
          <p:cNvSpPr/>
          <p:nvPr/>
        </p:nvSpPr>
        <p:spPr>
          <a:xfrm>
            <a:off x="1213961" y="7239714"/>
            <a:ext cx="7079099" cy="340400"/>
          </a:xfrm>
          <a:prstGeom prst="rect">
            <a:avLst/>
          </a:prstGeom>
          <a:noFill/>
          <a:ln/>
        </p:spPr>
        <p:txBody>
          <a:bodyPr wrap="none" rtlCol="0" anchor="t"/>
          <a:lstStyle/>
          <a:p>
            <a:pPr marL="342900" indent="-342900" algn="l">
              <a:lnSpc>
                <a:spcPts val="2680"/>
              </a:lnSpc>
              <a:buSzPct val="100000"/>
              <a:buChar char="•"/>
            </a:pPr>
            <a:r>
              <a:rPr lang="en-US" sz="1787" dirty="0">
                <a:solidFill>
                  <a:srgbClr val="FFFFFF"/>
                </a:solidFill>
                <a:latin typeface="PT Sans" pitchFamily="34" charset="0"/>
                <a:ea typeface="PT Sans" pitchFamily="34" charset="-122"/>
                <a:cs typeface="PT Sans" pitchFamily="34" charset="-120"/>
              </a:rPr>
              <a:t>Seamless integration with existing IT systems</a:t>
            </a:r>
            <a:endParaRPr lang="en-US" sz="1787"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631442"/>
          </a:xfrm>
          <a:prstGeom prst="rect">
            <a:avLst/>
          </a:prstGeom>
          <a:solidFill>
            <a:srgbClr val="00002E">
              <a:alpha val="75000"/>
            </a:srgbClr>
          </a:solidFill>
          <a:ln/>
        </p:spPr>
      </p:sp>
      <p:sp>
        <p:nvSpPr>
          <p:cNvPr id="4" name="Text 1"/>
          <p:cNvSpPr/>
          <p:nvPr/>
        </p:nvSpPr>
        <p:spPr>
          <a:xfrm>
            <a:off x="1042630" y="764619"/>
            <a:ext cx="6542365" cy="817721"/>
          </a:xfrm>
          <a:prstGeom prst="rect">
            <a:avLst/>
          </a:prstGeom>
          <a:noFill/>
          <a:ln/>
        </p:spPr>
        <p:txBody>
          <a:bodyPr wrap="none" rtlCol="0" anchor="t"/>
          <a:lstStyle/>
          <a:p>
            <a:pPr marL="0" indent="0">
              <a:lnSpc>
                <a:spcPts val="6439"/>
              </a:lnSpc>
              <a:buNone/>
            </a:pPr>
            <a:r>
              <a:rPr lang="en-US" sz="5152" b="1" dirty="0">
                <a:solidFill>
                  <a:srgbClr val="FFFFFF"/>
                </a:solidFill>
                <a:latin typeface="Nunito" pitchFamily="34" charset="0"/>
                <a:ea typeface="Nunito" pitchFamily="34" charset="-122"/>
                <a:cs typeface="Nunito" pitchFamily="34" charset="-120"/>
              </a:rPr>
              <a:t>Abstract</a:t>
            </a:r>
            <a:endParaRPr lang="en-US" sz="5152" dirty="0"/>
          </a:p>
        </p:txBody>
      </p:sp>
      <p:sp>
        <p:nvSpPr>
          <p:cNvPr id="5" name="Text 2"/>
          <p:cNvSpPr/>
          <p:nvPr/>
        </p:nvSpPr>
        <p:spPr>
          <a:xfrm>
            <a:off x="1042630" y="2138363"/>
            <a:ext cx="12545139" cy="833914"/>
          </a:xfrm>
          <a:prstGeom prst="rect">
            <a:avLst/>
          </a:prstGeom>
          <a:noFill/>
          <a:ln/>
        </p:spPr>
        <p:txBody>
          <a:bodyPr wrap="squar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This innovative SDDC management system automates key lifecycle processes, enhancing operational efficiency and minimizing the risk of human error.</a:t>
            </a:r>
            <a:endParaRPr lang="en-US" sz="2189" dirty="0"/>
          </a:p>
        </p:txBody>
      </p:sp>
      <p:sp>
        <p:nvSpPr>
          <p:cNvPr id="6" name="Shape 3"/>
          <p:cNvSpPr/>
          <p:nvPr/>
        </p:nvSpPr>
        <p:spPr>
          <a:xfrm>
            <a:off x="1042630" y="3285053"/>
            <a:ext cx="6133624" cy="2443401"/>
          </a:xfrm>
          <a:prstGeom prst="roundRect">
            <a:avLst>
              <a:gd name="adj" fmla="val 20484"/>
            </a:avLst>
          </a:prstGeom>
          <a:solidFill>
            <a:srgbClr val="00002E"/>
          </a:solidFill>
          <a:ln w="30480">
            <a:solidFill>
              <a:srgbClr val="FFFFFF"/>
            </a:solidFill>
            <a:prstDash val="solid"/>
          </a:ln>
        </p:spPr>
      </p:sp>
      <p:sp>
        <p:nvSpPr>
          <p:cNvPr id="7" name="Text 4"/>
          <p:cNvSpPr/>
          <p:nvPr/>
        </p:nvSpPr>
        <p:spPr>
          <a:xfrm>
            <a:off x="1351121" y="3593544"/>
            <a:ext cx="3271123" cy="408742"/>
          </a:xfrm>
          <a:prstGeom prst="rect">
            <a:avLst/>
          </a:prstGeom>
          <a:noFill/>
          <a:ln/>
        </p:spPr>
        <p:txBody>
          <a:bodyPr wrap="none" rtlCol="0" anchor="t"/>
          <a:lstStyle/>
          <a:p>
            <a:pPr marL="0" indent="0">
              <a:lnSpc>
                <a:spcPts val="3220"/>
              </a:lnSpc>
              <a:buNone/>
            </a:pPr>
            <a:r>
              <a:rPr lang="en-US" sz="2576" b="1" dirty="0">
                <a:solidFill>
                  <a:srgbClr val="F2B42D"/>
                </a:solidFill>
                <a:latin typeface="Nunito" pitchFamily="34" charset="0"/>
                <a:ea typeface="Nunito" pitchFamily="34" charset="-122"/>
                <a:cs typeface="Nunito" pitchFamily="34" charset="-120"/>
              </a:rPr>
              <a:t>Automation</a:t>
            </a:r>
            <a:endParaRPr lang="en-US" sz="2576" dirty="0"/>
          </a:p>
        </p:txBody>
      </p:sp>
      <p:sp>
        <p:nvSpPr>
          <p:cNvPr id="8" name="Text 5"/>
          <p:cNvSpPr/>
          <p:nvPr/>
        </p:nvSpPr>
        <p:spPr>
          <a:xfrm>
            <a:off x="1351121" y="4169093"/>
            <a:ext cx="5516642" cy="1250871"/>
          </a:xfrm>
          <a:prstGeom prst="rect">
            <a:avLst/>
          </a:prstGeom>
          <a:noFill/>
          <a:ln/>
        </p:spPr>
        <p:txBody>
          <a:bodyPr wrap="squar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By automating repetitive tasks, the system reduces the potential for manual mistakes and streamlines daily operations.</a:t>
            </a:r>
            <a:endParaRPr lang="en-US" sz="2189" dirty="0"/>
          </a:p>
        </p:txBody>
      </p:sp>
      <p:sp>
        <p:nvSpPr>
          <p:cNvPr id="9" name="Shape 6"/>
          <p:cNvSpPr/>
          <p:nvPr/>
        </p:nvSpPr>
        <p:spPr>
          <a:xfrm>
            <a:off x="7454265" y="3285053"/>
            <a:ext cx="6133624" cy="2443401"/>
          </a:xfrm>
          <a:prstGeom prst="roundRect">
            <a:avLst>
              <a:gd name="adj" fmla="val 20484"/>
            </a:avLst>
          </a:prstGeom>
          <a:solidFill>
            <a:srgbClr val="00002E"/>
          </a:solidFill>
          <a:ln w="30480">
            <a:solidFill>
              <a:srgbClr val="FFFFFF"/>
            </a:solidFill>
            <a:prstDash val="solid"/>
          </a:ln>
        </p:spPr>
      </p:sp>
      <p:sp>
        <p:nvSpPr>
          <p:cNvPr id="10" name="Text 7"/>
          <p:cNvSpPr/>
          <p:nvPr/>
        </p:nvSpPr>
        <p:spPr>
          <a:xfrm>
            <a:off x="7762756" y="3593544"/>
            <a:ext cx="3271123" cy="408742"/>
          </a:xfrm>
          <a:prstGeom prst="rect">
            <a:avLst/>
          </a:prstGeom>
          <a:noFill/>
          <a:ln/>
        </p:spPr>
        <p:txBody>
          <a:bodyPr wrap="none" rtlCol="0" anchor="t"/>
          <a:lstStyle/>
          <a:p>
            <a:pPr marL="0" indent="0">
              <a:lnSpc>
                <a:spcPts val="3220"/>
              </a:lnSpc>
              <a:buNone/>
            </a:pPr>
            <a:r>
              <a:rPr lang="en-US" sz="2576" b="1" dirty="0">
                <a:solidFill>
                  <a:srgbClr val="D7425E"/>
                </a:solidFill>
                <a:latin typeface="Nunito" pitchFamily="34" charset="0"/>
                <a:ea typeface="Nunito" pitchFamily="34" charset="-122"/>
                <a:cs typeface="Nunito" pitchFamily="34" charset="-120"/>
              </a:rPr>
              <a:t>Scalability</a:t>
            </a:r>
            <a:endParaRPr lang="en-US" sz="2576" dirty="0"/>
          </a:p>
        </p:txBody>
      </p:sp>
      <p:sp>
        <p:nvSpPr>
          <p:cNvPr id="11" name="Text 8"/>
          <p:cNvSpPr/>
          <p:nvPr/>
        </p:nvSpPr>
        <p:spPr>
          <a:xfrm>
            <a:off x="7762756" y="4169093"/>
            <a:ext cx="5516642" cy="1250871"/>
          </a:xfrm>
          <a:prstGeom prst="rect">
            <a:avLst/>
          </a:prstGeom>
          <a:noFill/>
          <a:ln/>
        </p:spPr>
        <p:txBody>
          <a:bodyPr wrap="squar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The system dynamically adjusts resource allocation to match fluctuating demands, ensuring optimal performance at all times.</a:t>
            </a:r>
            <a:endParaRPr lang="en-US" sz="2189" dirty="0"/>
          </a:p>
        </p:txBody>
      </p:sp>
      <p:sp>
        <p:nvSpPr>
          <p:cNvPr id="12" name="Shape 9"/>
          <p:cNvSpPr/>
          <p:nvPr/>
        </p:nvSpPr>
        <p:spPr>
          <a:xfrm>
            <a:off x="1042630" y="6006465"/>
            <a:ext cx="6133624" cy="2860358"/>
          </a:xfrm>
          <a:prstGeom prst="roundRect">
            <a:avLst>
              <a:gd name="adj" fmla="val 17498"/>
            </a:avLst>
          </a:prstGeom>
          <a:solidFill>
            <a:srgbClr val="00002E"/>
          </a:solidFill>
          <a:ln w="30480">
            <a:solidFill>
              <a:srgbClr val="FFFFFF"/>
            </a:solidFill>
            <a:prstDash val="solid"/>
          </a:ln>
        </p:spPr>
      </p:sp>
      <p:sp>
        <p:nvSpPr>
          <p:cNvPr id="13" name="Text 10"/>
          <p:cNvSpPr/>
          <p:nvPr/>
        </p:nvSpPr>
        <p:spPr>
          <a:xfrm>
            <a:off x="1351121" y="6314956"/>
            <a:ext cx="3271123" cy="408742"/>
          </a:xfrm>
          <a:prstGeom prst="rect">
            <a:avLst/>
          </a:prstGeom>
          <a:noFill/>
          <a:ln/>
        </p:spPr>
        <p:txBody>
          <a:bodyPr wrap="none" rtlCol="0" anchor="t"/>
          <a:lstStyle/>
          <a:p>
            <a:pPr marL="0" indent="0">
              <a:lnSpc>
                <a:spcPts val="3220"/>
              </a:lnSpc>
              <a:buNone/>
            </a:pPr>
            <a:r>
              <a:rPr lang="en-US" sz="2576" b="1" dirty="0">
                <a:solidFill>
                  <a:srgbClr val="DD785E"/>
                </a:solidFill>
                <a:latin typeface="Nunito" pitchFamily="34" charset="0"/>
                <a:ea typeface="Nunito" pitchFamily="34" charset="-122"/>
                <a:cs typeface="Nunito" pitchFamily="34" charset="-120"/>
              </a:rPr>
              <a:t>Self-healing</a:t>
            </a:r>
            <a:endParaRPr lang="en-US" sz="2576" dirty="0"/>
          </a:p>
        </p:txBody>
      </p:sp>
      <p:sp>
        <p:nvSpPr>
          <p:cNvPr id="14" name="Text 11"/>
          <p:cNvSpPr/>
          <p:nvPr/>
        </p:nvSpPr>
        <p:spPr>
          <a:xfrm>
            <a:off x="1351121" y="6890504"/>
            <a:ext cx="5516642" cy="1667828"/>
          </a:xfrm>
          <a:prstGeom prst="rect">
            <a:avLst/>
          </a:prstGeom>
          <a:noFill/>
          <a:ln/>
        </p:spPr>
        <p:txBody>
          <a:bodyPr wrap="squar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Advanced diagnostics and self-correction capabilities enable the system to autonomously detect and resolve issues, minimizing downtime.</a:t>
            </a:r>
            <a:endParaRPr lang="en-US" sz="2189" dirty="0"/>
          </a:p>
        </p:txBody>
      </p:sp>
      <p:sp>
        <p:nvSpPr>
          <p:cNvPr id="15" name="Shape 12"/>
          <p:cNvSpPr/>
          <p:nvPr/>
        </p:nvSpPr>
        <p:spPr>
          <a:xfrm>
            <a:off x="7454265" y="6006465"/>
            <a:ext cx="6133624" cy="2860358"/>
          </a:xfrm>
          <a:prstGeom prst="roundRect">
            <a:avLst>
              <a:gd name="adj" fmla="val 17498"/>
            </a:avLst>
          </a:prstGeom>
          <a:solidFill>
            <a:srgbClr val="00002E"/>
          </a:solidFill>
          <a:ln w="30480">
            <a:solidFill>
              <a:srgbClr val="FFFFFF"/>
            </a:solidFill>
            <a:prstDash val="solid"/>
          </a:ln>
        </p:spPr>
      </p:sp>
      <p:sp>
        <p:nvSpPr>
          <p:cNvPr id="16" name="Text 13"/>
          <p:cNvSpPr/>
          <p:nvPr/>
        </p:nvSpPr>
        <p:spPr>
          <a:xfrm>
            <a:off x="7762756" y="6314956"/>
            <a:ext cx="3271123" cy="408742"/>
          </a:xfrm>
          <a:prstGeom prst="rect">
            <a:avLst/>
          </a:prstGeom>
          <a:noFill/>
          <a:ln/>
        </p:spPr>
        <p:txBody>
          <a:bodyPr wrap="none" rtlCol="0" anchor="t"/>
          <a:lstStyle/>
          <a:p>
            <a:pPr marL="0" indent="0">
              <a:lnSpc>
                <a:spcPts val="3220"/>
              </a:lnSpc>
              <a:buNone/>
            </a:pPr>
            <a:r>
              <a:rPr lang="en-US" sz="2576" b="1" dirty="0">
                <a:solidFill>
                  <a:srgbClr val="48A8E2"/>
                </a:solidFill>
                <a:latin typeface="Nunito" pitchFamily="34" charset="0"/>
                <a:ea typeface="Nunito" pitchFamily="34" charset="-122"/>
                <a:cs typeface="Nunito" pitchFamily="34" charset="-120"/>
              </a:rPr>
              <a:t>Security</a:t>
            </a:r>
            <a:endParaRPr lang="en-US" sz="2576" dirty="0"/>
          </a:p>
        </p:txBody>
      </p:sp>
      <p:sp>
        <p:nvSpPr>
          <p:cNvPr id="17" name="Text 14"/>
          <p:cNvSpPr/>
          <p:nvPr/>
        </p:nvSpPr>
        <p:spPr>
          <a:xfrm>
            <a:off x="7762756" y="6890504"/>
            <a:ext cx="5516642" cy="1667828"/>
          </a:xfrm>
          <a:prstGeom prst="rect">
            <a:avLst/>
          </a:prstGeom>
          <a:noFill/>
          <a:ln/>
        </p:spPr>
        <p:txBody>
          <a:bodyPr wrap="squar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Comprehensive policy enforcement and real-time threat monitoring safeguard the SDDC environment against potential security breaches.</a:t>
            </a:r>
            <a:endParaRPr lang="en-US" sz="2189"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157335"/>
          </a:xfrm>
          <a:prstGeom prst="rect">
            <a:avLst/>
          </a:prstGeom>
          <a:solidFill>
            <a:srgbClr val="00002E">
              <a:alpha val="75000"/>
            </a:srgbClr>
          </a:solidFill>
          <a:ln/>
        </p:spPr>
      </p:sp>
      <p:sp>
        <p:nvSpPr>
          <p:cNvPr id="4" name="Text 1"/>
          <p:cNvSpPr/>
          <p:nvPr/>
        </p:nvSpPr>
        <p:spPr>
          <a:xfrm>
            <a:off x="1042630" y="764619"/>
            <a:ext cx="6837045" cy="817721"/>
          </a:xfrm>
          <a:prstGeom prst="rect">
            <a:avLst/>
          </a:prstGeom>
          <a:noFill/>
          <a:ln/>
        </p:spPr>
        <p:txBody>
          <a:bodyPr wrap="none" rtlCol="0" anchor="t"/>
          <a:lstStyle/>
          <a:p>
            <a:pPr marL="0" indent="0">
              <a:lnSpc>
                <a:spcPts val="6439"/>
              </a:lnSpc>
              <a:buNone/>
            </a:pPr>
            <a:r>
              <a:rPr lang="en-US" sz="5152" b="1" dirty="0">
                <a:solidFill>
                  <a:srgbClr val="FFFFFF"/>
                </a:solidFill>
                <a:latin typeface="Nunito" pitchFamily="34" charset="0"/>
                <a:ea typeface="Nunito" pitchFamily="34" charset="-122"/>
                <a:cs typeface="Nunito" pitchFamily="34" charset="-120"/>
              </a:rPr>
              <a:t>Materials and Methods</a:t>
            </a:r>
            <a:endParaRPr lang="en-US" sz="5152" dirty="0"/>
          </a:p>
        </p:txBody>
      </p:sp>
      <p:sp>
        <p:nvSpPr>
          <p:cNvPr id="5" name="Shape 2"/>
          <p:cNvSpPr/>
          <p:nvPr/>
        </p:nvSpPr>
        <p:spPr>
          <a:xfrm>
            <a:off x="1042630" y="2138363"/>
            <a:ext cx="3903583" cy="2412563"/>
          </a:xfrm>
          <a:prstGeom prst="roundRect">
            <a:avLst>
              <a:gd name="adj" fmla="val 20746"/>
            </a:avLst>
          </a:prstGeom>
          <a:noFill/>
          <a:ln w="30480">
            <a:solidFill>
              <a:srgbClr val="F2B42D"/>
            </a:solidFill>
            <a:prstDash val="solid"/>
          </a:ln>
        </p:spPr>
      </p:sp>
      <p:pic>
        <p:nvPicPr>
          <p:cNvPr id="6" name="Image 1" descr="preencoded.png"/>
          <p:cNvPicPr>
            <a:picLocks noChangeAspect="1"/>
          </p:cNvPicPr>
          <p:nvPr/>
        </p:nvPicPr>
        <p:blipFill>
          <a:blip r:embed="rId4"/>
          <a:stretch>
            <a:fillRect/>
          </a:stretch>
        </p:blipFill>
        <p:spPr>
          <a:xfrm>
            <a:off x="1073110" y="2168843"/>
            <a:ext cx="3842623" cy="2351603"/>
          </a:xfrm>
          <a:prstGeom prst="rect">
            <a:avLst/>
          </a:prstGeom>
        </p:spPr>
      </p:pic>
      <p:sp>
        <p:nvSpPr>
          <p:cNvPr id="7" name="Text 3"/>
          <p:cNvSpPr/>
          <p:nvPr/>
        </p:nvSpPr>
        <p:spPr>
          <a:xfrm>
            <a:off x="1042630" y="4898469"/>
            <a:ext cx="3271123" cy="408742"/>
          </a:xfrm>
          <a:prstGeom prst="rect">
            <a:avLst/>
          </a:prstGeom>
          <a:noFill/>
          <a:ln/>
        </p:spPr>
        <p:txBody>
          <a:bodyPr wrap="none" rtlCol="0" anchor="t"/>
          <a:lstStyle/>
          <a:p>
            <a:pPr marL="0" indent="0" algn="l">
              <a:lnSpc>
                <a:spcPts val="3220"/>
              </a:lnSpc>
              <a:buNone/>
            </a:pPr>
            <a:r>
              <a:rPr lang="en-US" sz="2576" b="1" dirty="0">
                <a:solidFill>
                  <a:srgbClr val="F2B42D"/>
                </a:solidFill>
                <a:latin typeface="Nunito" pitchFamily="34" charset="0"/>
                <a:ea typeface="Nunito" pitchFamily="34" charset="-122"/>
                <a:cs typeface="Nunito" pitchFamily="34" charset="-120"/>
              </a:rPr>
              <a:t>Open Source Tools</a:t>
            </a:r>
            <a:endParaRPr lang="en-US" sz="2576" dirty="0"/>
          </a:p>
        </p:txBody>
      </p:sp>
      <p:sp>
        <p:nvSpPr>
          <p:cNvPr id="8" name="Text 4"/>
          <p:cNvSpPr/>
          <p:nvPr/>
        </p:nvSpPr>
        <p:spPr>
          <a:xfrm>
            <a:off x="1042630" y="5474018"/>
            <a:ext cx="3903583" cy="2084784"/>
          </a:xfrm>
          <a:prstGeom prst="rect">
            <a:avLst/>
          </a:prstGeom>
          <a:noFill/>
          <a:ln/>
        </p:spPr>
        <p:txBody>
          <a:bodyPr wrap="squar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Ansible, Kubernetes, and OpenStack power the automated provisioning, containerization, and orchestration of the SDDC infrastructure.</a:t>
            </a:r>
            <a:endParaRPr lang="en-US" sz="2189" dirty="0"/>
          </a:p>
        </p:txBody>
      </p:sp>
      <p:sp>
        <p:nvSpPr>
          <p:cNvPr id="9" name="Shape 5"/>
          <p:cNvSpPr/>
          <p:nvPr/>
        </p:nvSpPr>
        <p:spPr>
          <a:xfrm>
            <a:off x="5363289" y="2138363"/>
            <a:ext cx="3903702" cy="2412563"/>
          </a:xfrm>
          <a:prstGeom prst="roundRect">
            <a:avLst>
              <a:gd name="adj" fmla="val 20746"/>
            </a:avLst>
          </a:prstGeom>
          <a:noFill/>
          <a:ln w="30480">
            <a:solidFill>
              <a:srgbClr val="D7425E"/>
            </a:solidFill>
            <a:prstDash val="solid"/>
          </a:ln>
        </p:spPr>
      </p:sp>
      <p:pic>
        <p:nvPicPr>
          <p:cNvPr id="10" name="Image 2" descr="preencoded.png"/>
          <p:cNvPicPr>
            <a:picLocks noChangeAspect="1"/>
          </p:cNvPicPr>
          <p:nvPr/>
        </p:nvPicPr>
        <p:blipFill>
          <a:blip r:embed="rId5"/>
          <a:stretch>
            <a:fillRect/>
          </a:stretch>
        </p:blipFill>
        <p:spPr>
          <a:xfrm>
            <a:off x="5393769" y="2168843"/>
            <a:ext cx="3842742" cy="2351603"/>
          </a:xfrm>
          <a:prstGeom prst="rect">
            <a:avLst/>
          </a:prstGeom>
        </p:spPr>
      </p:pic>
      <p:sp>
        <p:nvSpPr>
          <p:cNvPr id="11" name="Text 6"/>
          <p:cNvSpPr/>
          <p:nvPr/>
        </p:nvSpPr>
        <p:spPr>
          <a:xfrm>
            <a:off x="5363289" y="4898469"/>
            <a:ext cx="3271123" cy="408742"/>
          </a:xfrm>
          <a:prstGeom prst="rect">
            <a:avLst/>
          </a:prstGeom>
          <a:noFill/>
          <a:ln/>
        </p:spPr>
        <p:txBody>
          <a:bodyPr wrap="none" rtlCol="0" anchor="t"/>
          <a:lstStyle/>
          <a:p>
            <a:pPr marL="0" indent="0" algn="l">
              <a:lnSpc>
                <a:spcPts val="3220"/>
              </a:lnSpc>
              <a:buNone/>
            </a:pPr>
            <a:r>
              <a:rPr lang="en-US" sz="2576" b="1" dirty="0">
                <a:solidFill>
                  <a:srgbClr val="D7425E"/>
                </a:solidFill>
                <a:latin typeface="Nunito" pitchFamily="34" charset="0"/>
                <a:ea typeface="Nunito" pitchFamily="34" charset="-122"/>
                <a:cs typeface="Nunito" pitchFamily="34" charset="-120"/>
              </a:rPr>
              <a:t>Commercial Solutions</a:t>
            </a:r>
            <a:endParaRPr lang="en-US" sz="2576" dirty="0"/>
          </a:p>
        </p:txBody>
      </p:sp>
      <p:sp>
        <p:nvSpPr>
          <p:cNvPr id="12" name="Text 7"/>
          <p:cNvSpPr/>
          <p:nvPr/>
        </p:nvSpPr>
        <p:spPr>
          <a:xfrm>
            <a:off x="5393769" y="5474018"/>
            <a:ext cx="3842742" cy="2918698"/>
          </a:xfrm>
          <a:prstGeom prst="rect">
            <a:avLst/>
          </a:prstGeom>
          <a:noFill/>
          <a:ln/>
        </p:spPr>
        <p:txBody>
          <a:bodyPr wrap="squar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VMware vCenter, Microsoft Azure, and AWS provide the virtualization management, hybrid cloud deployments, and cloud-based services that complement the open-source foundation.</a:t>
            </a:r>
            <a:endParaRPr lang="en-US" sz="2189" dirty="0"/>
          </a:p>
        </p:txBody>
      </p:sp>
      <p:sp>
        <p:nvSpPr>
          <p:cNvPr id="13" name="Shape 8"/>
          <p:cNvSpPr/>
          <p:nvPr/>
        </p:nvSpPr>
        <p:spPr>
          <a:xfrm>
            <a:off x="9684068" y="2138363"/>
            <a:ext cx="3903702" cy="2412563"/>
          </a:xfrm>
          <a:prstGeom prst="roundRect">
            <a:avLst>
              <a:gd name="adj" fmla="val 20746"/>
            </a:avLst>
          </a:prstGeom>
          <a:noFill/>
          <a:ln w="30480">
            <a:solidFill>
              <a:srgbClr val="DD785E"/>
            </a:solidFill>
            <a:prstDash val="solid"/>
          </a:ln>
        </p:spPr>
      </p:sp>
      <p:pic>
        <p:nvPicPr>
          <p:cNvPr id="14" name="Image 3" descr="preencoded.png"/>
          <p:cNvPicPr>
            <a:picLocks noChangeAspect="1"/>
          </p:cNvPicPr>
          <p:nvPr/>
        </p:nvPicPr>
        <p:blipFill>
          <a:blip r:embed="rId6"/>
          <a:stretch>
            <a:fillRect/>
          </a:stretch>
        </p:blipFill>
        <p:spPr>
          <a:xfrm>
            <a:off x="9714548" y="2168843"/>
            <a:ext cx="3842742" cy="2351603"/>
          </a:xfrm>
          <a:prstGeom prst="rect">
            <a:avLst/>
          </a:prstGeom>
        </p:spPr>
      </p:pic>
      <p:sp>
        <p:nvSpPr>
          <p:cNvPr id="15" name="Text 9"/>
          <p:cNvSpPr/>
          <p:nvPr/>
        </p:nvSpPr>
        <p:spPr>
          <a:xfrm>
            <a:off x="9684068" y="4898469"/>
            <a:ext cx="3271123" cy="408742"/>
          </a:xfrm>
          <a:prstGeom prst="rect">
            <a:avLst/>
          </a:prstGeom>
          <a:noFill/>
          <a:ln/>
        </p:spPr>
        <p:txBody>
          <a:bodyPr wrap="none" rtlCol="0" anchor="t"/>
          <a:lstStyle/>
          <a:p>
            <a:pPr marL="0" indent="0" algn="l">
              <a:lnSpc>
                <a:spcPts val="3220"/>
              </a:lnSpc>
              <a:buNone/>
            </a:pPr>
            <a:r>
              <a:rPr lang="en-US" sz="2576" b="1" dirty="0">
                <a:solidFill>
                  <a:srgbClr val="DD785E"/>
                </a:solidFill>
                <a:latin typeface="Nunito" pitchFamily="34" charset="0"/>
                <a:ea typeface="Nunito" pitchFamily="34" charset="-122"/>
                <a:cs typeface="Nunito" pitchFamily="34" charset="-120"/>
              </a:rPr>
              <a:t>API Integration</a:t>
            </a:r>
            <a:endParaRPr lang="en-US" sz="2576" dirty="0"/>
          </a:p>
        </p:txBody>
      </p:sp>
      <p:sp>
        <p:nvSpPr>
          <p:cNvPr id="16" name="Text 10"/>
          <p:cNvSpPr/>
          <p:nvPr/>
        </p:nvSpPr>
        <p:spPr>
          <a:xfrm>
            <a:off x="9684067" y="5474018"/>
            <a:ext cx="3903703" cy="2918698"/>
          </a:xfrm>
          <a:prstGeom prst="rect">
            <a:avLst/>
          </a:prstGeom>
          <a:noFill/>
          <a:ln/>
        </p:spPr>
        <p:txBody>
          <a:bodyPr wrap="squar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The system seamlessly integrates with existing monitoring and logging tools, enabling real-time visibility, proactive troubleshooting, and intelligent maintenance of the SDDC infrastructure.</a:t>
            </a:r>
            <a:endParaRPr lang="en-US" sz="2189" dirty="0"/>
          </a:p>
        </p:txBody>
      </p:sp>
      <p:sp>
        <p:nvSpPr>
          <p:cNvPr id="19" name="TextBox 18">
            <a:extLst>
              <a:ext uri="{FF2B5EF4-FFF2-40B4-BE49-F238E27FC236}">
                <a16:creationId xmlns:a16="http://schemas.microsoft.com/office/drawing/2014/main" id="{EE6D7CB5-2891-4BE4-866F-C96CDA107E03}"/>
              </a:ext>
            </a:extLst>
          </p:cNvPr>
          <p:cNvSpPr txBox="1"/>
          <p:nvPr/>
        </p:nvSpPr>
        <p:spPr>
          <a:xfrm>
            <a:off x="756745" y="4914235"/>
            <a:ext cx="2864869" cy="3259029"/>
          </a:xfrm>
          <a:prstGeom prst="rect">
            <a:avLst/>
          </a:prstGeom>
          <a:noFill/>
        </p:spPr>
        <p:txBody>
          <a:bodyPr wrap="square" rtlCol="0">
            <a:spAutoFit/>
          </a:bodyPr>
          <a:lstStyle/>
          <a:p>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circle(in)">
                                      <p:cBhvr>
                                        <p:cTn id="13"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8109"/>
            </a:avLst>
          </a:prstGeom>
          <a:solidFill>
            <a:srgbClr val="00002E">
              <a:alpha val="80000"/>
            </a:srgbClr>
          </a:solidFill>
          <a:ln/>
        </p:spPr>
      </p:sp>
      <p:sp>
        <p:nvSpPr>
          <p:cNvPr id="6" name="Text 2"/>
          <p:cNvSpPr/>
          <p:nvPr/>
        </p:nvSpPr>
        <p:spPr>
          <a:xfrm>
            <a:off x="1042630" y="1524119"/>
            <a:ext cx="6542365" cy="817721"/>
          </a:xfrm>
          <a:prstGeom prst="rect">
            <a:avLst/>
          </a:prstGeom>
          <a:noFill/>
          <a:ln/>
        </p:spPr>
        <p:txBody>
          <a:bodyPr wrap="none" rtlCol="0" anchor="t"/>
          <a:lstStyle/>
          <a:p>
            <a:pPr marL="0" indent="0">
              <a:lnSpc>
                <a:spcPts val="6439"/>
              </a:lnSpc>
              <a:buNone/>
            </a:pPr>
            <a:r>
              <a:rPr lang="en-US" sz="5152" b="1" dirty="0">
                <a:solidFill>
                  <a:srgbClr val="FFFFFF"/>
                </a:solidFill>
                <a:latin typeface="Nunito" pitchFamily="34" charset="0"/>
                <a:ea typeface="Nunito" pitchFamily="34" charset="-122"/>
                <a:cs typeface="Nunito" pitchFamily="34" charset="-120"/>
              </a:rPr>
              <a:t>Design Overview</a:t>
            </a:r>
            <a:endParaRPr lang="en-US" sz="5152" dirty="0"/>
          </a:p>
        </p:txBody>
      </p:sp>
      <p:sp>
        <p:nvSpPr>
          <p:cNvPr id="7" name="Text 3"/>
          <p:cNvSpPr/>
          <p:nvPr/>
        </p:nvSpPr>
        <p:spPr>
          <a:xfrm>
            <a:off x="1042630" y="2758916"/>
            <a:ext cx="12545139"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The system architecture focuses on modularity and scalability to support evolving SDDC needs.</a:t>
            </a:r>
            <a:endParaRPr lang="en-US" sz="2189" dirty="0"/>
          </a:p>
        </p:txBody>
      </p:sp>
      <p:pic>
        <p:nvPicPr>
          <p:cNvPr id="8" name="Image 2" descr="preencoded.png"/>
          <p:cNvPicPr>
            <a:picLocks noChangeAspect="1"/>
          </p:cNvPicPr>
          <p:nvPr/>
        </p:nvPicPr>
        <p:blipFill>
          <a:blip r:embed="rId5"/>
          <a:stretch>
            <a:fillRect/>
          </a:stretch>
        </p:blipFill>
        <p:spPr>
          <a:xfrm>
            <a:off x="1042630" y="3488650"/>
            <a:ext cx="4181713" cy="1112163"/>
          </a:xfrm>
          <a:prstGeom prst="rect">
            <a:avLst/>
          </a:prstGeom>
        </p:spPr>
      </p:pic>
      <p:sp>
        <p:nvSpPr>
          <p:cNvPr id="9" name="Text 4"/>
          <p:cNvSpPr/>
          <p:nvPr/>
        </p:nvSpPr>
        <p:spPr>
          <a:xfrm>
            <a:off x="1320641" y="5017889"/>
            <a:ext cx="3271123" cy="408742"/>
          </a:xfrm>
          <a:prstGeom prst="rect">
            <a:avLst/>
          </a:prstGeom>
          <a:noFill/>
          <a:ln/>
        </p:spPr>
        <p:txBody>
          <a:bodyPr wrap="none" rtlCol="0" anchor="t"/>
          <a:lstStyle/>
          <a:p>
            <a:pPr marL="0" indent="0" algn="l">
              <a:lnSpc>
                <a:spcPts val="3220"/>
              </a:lnSpc>
              <a:buNone/>
            </a:pPr>
            <a:r>
              <a:rPr lang="en-US" sz="2576" b="1" dirty="0">
                <a:solidFill>
                  <a:srgbClr val="F2B42D"/>
                </a:solidFill>
                <a:latin typeface="Nunito" pitchFamily="34" charset="0"/>
                <a:ea typeface="Nunito" pitchFamily="34" charset="-122"/>
                <a:cs typeface="Nunito" pitchFamily="34" charset="-120"/>
              </a:rPr>
              <a:t>Infrastructure Layer</a:t>
            </a:r>
            <a:endParaRPr lang="en-US" sz="2576" dirty="0"/>
          </a:p>
        </p:txBody>
      </p:sp>
      <p:sp>
        <p:nvSpPr>
          <p:cNvPr id="10" name="Text 5"/>
          <p:cNvSpPr/>
          <p:nvPr/>
        </p:nvSpPr>
        <p:spPr>
          <a:xfrm>
            <a:off x="1320641" y="5593437"/>
            <a:ext cx="3625691" cy="416957"/>
          </a:xfrm>
          <a:prstGeom prst="rect">
            <a:avLst/>
          </a:prstGeom>
          <a:noFill/>
          <a:ln/>
        </p:spPr>
        <p:txBody>
          <a:bodyPr wrap="non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Physical and virtual resources</a:t>
            </a:r>
            <a:endParaRPr lang="en-US" sz="2189" dirty="0"/>
          </a:p>
        </p:txBody>
      </p:sp>
      <p:pic>
        <p:nvPicPr>
          <p:cNvPr id="11" name="Image 3" descr="preencoded.png"/>
          <p:cNvPicPr>
            <a:picLocks noChangeAspect="1"/>
          </p:cNvPicPr>
          <p:nvPr/>
        </p:nvPicPr>
        <p:blipFill>
          <a:blip r:embed="rId6"/>
          <a:stretch>
            <a:fillRect/>
          </a:stretch>
        </p:blipFill>
        <p:spPr>
          <a:xfrm>
            <a:off x="5224343" y="3488650"/>
            <a:ext cx="4181713" cy="1112163"/>
          </a:xfrm>
          <a:prstGeom prst="rect">
            <a:avLst/>
          </a:prstGeom>
        </p:spPr>
      </p:pic>
      <p:sp>
        <p:nvSpPr>
          <p:cNvPr id="12" name="Text 6"/>
          <p:cNvSpPr/>
          <p:nvPr/>
        </p:nvSpPr>
        <p:spPr>
          <a:xfrm>
            <a:off x="5502354" y="5017889"/>
            <a:ext cx="3271123" cy="408742"/>
          </a:xfrm>
          <a:prstGeom prst="rect">
            <a:avLst/>
          </a:prstGeom>
          <a:noFill/>
          <a:ln/>
        </p:spPr>
        <p:txBody>
          <a:bodyPr wrap="none" rtlCol="0" anchor="t"/>
          <a:lstStyle/>
          <a:p>
            <a:pPr marL="0" indent="0" algn="l">
              <a:lnSpc>
                <a:spcPts val="3220"/>
              </a:lnSpc>
              <a:buNone/>
            </a:pPr>
            <a:r>
              <a:rPr lang="en-US" sz="2576" b="1" dirty="0">
                <a:solidFill>
                  <a:srgbClr val="D7425E"/>
                </a:solidFill>
                <a:latin typeface="Nunito" pitchFamily="34" charset="0"/>
                <a:ea typeface="Nunito" pitchFamily="34" charset="-122"/>
                <a:cs typeface="Nunito" pitchFamily="34" charset="-120"/>
              </a:rPr>
              <a:t>Orchestration Layer</a:t>
            </a:r>
            <a:endParaRPr lang="en-US" sz="2576" dirty="0"/>
          </a:p>
        </p:txBody>
      </p:sp>
      <p:sp>
        <p:nvSpPr>
          <p:cNvPr id="13" name="Text 7"/>
          <p:cNvSpPr/>
          <p:nvPr/>
        </p:nvSpPr>
        <p:spPr>
          <a:xfrm>
            <a:off x="5502354" y="5593437"/>
            <a:ext cx="3625691" cy="833914"/>
          </a:xfrm>
          <a:prstGeom prst="rect">
            <a:avLst/>
          </a:prstGeom>
          <a:noFill/>
          <a:ln/>
        </p:spPr>
        <p:txBody>
          <a:bodyPr wrap="squar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Automates provisioning and configuration</a:t>
            </a:r>
            <a:endParaRPr lang="en-US" sz="2189" dirty="0"/>
          </a:p>
        </p:txBody>
      </p:sp>
      <p:pic>
        <p:nvPicPr>
          <p:cNvPr id="14" name="Image 4" descr="preencoded.png"/>
          <p:cNvPicPr>
            <a:picLocks noChangeAspect="1"/>
          </p:cNvPicPr>
          <p:nvPr/>
        </p:nvPicPr>
        <p:blipFill>
          <a:blip r:embed="rId7"/>
          <a:stretch>
            <a:fillRect/>
          </a:stretch>
        </p:blipFill>
        <p:spPr>
          <a:xfrm>
            <a:off x="9406057" y="3488650"/>
            <a:ext cx="4181713" cy="1112163"/>
          </a:xfrm>
          <a:prstGeom prst="rect">
            <a:avLst/>
          </a:prstGeom>
        </p:spPr>
      </p:pic>
      <p:sp>
        <p:nvSpPr>
          <p:cNvPr id="15" name="Text 8"/>
          <p:cNvSpPr/>
          <p:nvPr/>
        </p:nvSpPr>
        <p:spPr>
          <a:xfrm>
            <a:off x="9684068" y="5017889"/>
            <a:ext cx="3271123" cy="408742"/>
          </a:xfrm>
          <a:prstGeom prst="rect">
            <a:avLst/>
          </a:prstGeom>
          <a:noFill/>
          <a:ln/>
        </p:spPr>
        <p:txBody>
          <a:bodyPr wrap="none" rtlCol="0" anchor="t"/>
          <a:lstStyle/>
          <a:p>
            <a:pPr marL="0" indent="0" algn="l">
              <a:lnSpc>
                <a:spcPts val="3220"/>
              </a:lnSpc>
              <a:buNone/>
            </a:pPr>
            <a:r>
              <a:rPr lang="en-US" sz="2576" b="1" dirty="0">
                <a:solidFill>
                  <a:srgbClr val="DD785E"/>
                </a:solidFill>
                <a:latin typeface="Nunito" pitchFamily="34" charset="0"/>
                <a:ea typeface="Nunito" pitchFamily="34" charset="-122"/>
                <a:cs typeface="Nunito" pitchFamily="34" charset="-120"/>
              </a:rPr>
              <a:t>Management Layer</a:t>
            </a:r>
            <a:endParaRPr lang="en-US" sz="2576" dirty="0"/>
          </a:p>
        </p:txBody>
      </p:sp>
      <p:sp>
        <p:nvSpPr>
          <p:cNvPr id="16" name="Text 9"/>
          <p:cNvSpPr/>
          <p:nvPr/>
        </p:nvSpPr>
        <p:spPr>
          <a:xfrm>
            <a:off x="9684068" y="5593437"/>
            <a:ext cx="3625691" cy="833914"/>
          </a:xfrm>
          <a:prstGeom prst="rect">
            <a:avLst/>
          </a:prstGeom>
          <a:noFill/>
          <a:ln/>
        </p:spPr>
        <p:txBody>
          <a:bodyPr wrap="squar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Monitors and controls infrastructure</a:t>
            </a:r>
            <a:endParaRPr lang="en-US" sz="2189"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54760"/>
          </a:xfrm>
          <a:prstGeom prst="rect">
            <a:avLst/>
          </a:prstGeom>
          <a:solidFill>
            <a:srgbClr val="00002E">
              <a:alpha val="75000"/>
            </a:srgbClr>
          </a:solidFill>
          <a:ln/>
        </p:spPr>
      </p:sp>
      <p:sp>
        <p:nvSpPr>
          <p:cNvPr id="4" name="Text 1"/>
          <p:cNvSpPr/>
          <p:nvPr/>
        </p:nvSpPr>
        <p:spPr>
          <a:xfrm>
            <a:off x="1042630" y="764619"/>
            <a:ext cx="6988135" cy="817721"/>
          </a:xfrm>
          <a:prstGeom prst="rect">
            <a:avLst/>
          </a:prstGeom>
          <a:noFill/>
          <a:ln/>
        </p:spPr>
        <p:txBody>
          <a:bodyPr wrap="none" rtlCol="0" anchor="t"/>
          <a:lstStyle/>
          <a:p>
            <a:pPr marL="0" indent="0">
              <a:lnSpc>
                <a:spcPts val="6439"/>
              </a:lnSpc>
              <a:buNone/>
            </a:pPr>
            <a:r>
              <a:rPr lang="en-US" sz="5152" b="1" dirty="0">
                <a:solidFill>
                  <a:srgbClr val="FFFFFF"/>
                </a:solidFill>
                <a:latin typeface="Nunito" pitchFamily="34" charset="0"/>
                <a:ea typeface="Nunito" pitchFamily="34" charset="-122"/>
                <a:cs typeface="Nunito" pitchFamily="34" charset="-120"/>
              </a:rPr>
              <a:t>Implementation Details</a:t>
            </a:r>
            <a:endParaRPr lang="en-US" sz="5152" dirty="0"/>
          </a:p>
        </p:txBody>
      </p:sp>
      <p:sp>
        <p:nvSpPr>
          <p:cNvPr id="5" name="Text 2"/>
          <p:cNvSpPr/>
          <p:nvPr/>
        </p:nvSpPr>
        <p:spPr>
          <a:xfrm>
            <a:off x="1042630" y="2138363"/>
            <a:ext cx="12545139"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The system is developed using agile methodologies and follows best practices for software development.</a:t>
            </a:r>
            <a:endParaRPr lang="en-US" sz="2189" dirty="0"/>
          </a:p>
        </p:txBody>
      </p:sp>
      <p:sp>
        <p:nvSpPr>
          <p:cNvPr id="6" name="Shape 3"/>
          <p:cNvSpPr/>
          <p:nvPr/>
        </p:nvSpPr>
        <p:spPr>
          <a:xfrm>
            <a:off x="1042630" y="2868097"/>
            <a:ext cx="12545139" cy="4922044"/>
          </a:xfrm>
          <a:prstGeom prst="roundRect">
            <a:avLst>
              <a:gd name="adj" fmla="val 10169"/>
            </a:avLst>
          </a:prstGeom>
          <a:solidFill>
            <a:srgbClr val="00002E"/>
          </a:solidFill>
          <a:ln w="68580">
            <a:solidFill>
              <a:srgbClr val="262654"/>
            </a:solidFill>
            <a:prstDash val="solid"/>
          </a:ln>
        </p:spPr>
      </p:sp>
      <p:sp>
        <p:nvSpPr>
          <p:cNvPr id="7" name="Text 4"/>
          <p:cNvSpPr/>
          <p:nvPr/>
        </p:nvSpPr>
        <p:spPr>
          <a:xfrm>
            <a:off x="1389221" y="3111103"/>
            <a:ext cx="5644158"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Phase</a:t>
            </a:r>
            <a:endParaRPr lang="en-US" sz="2189" dirty="0"/>
          </a:p>
        </p:txBody>
      </p:sp>
      <p:sp>
        <p:nvSpPr>
          <p:cNvPr id="8" name="Text 5"/>
          <p:cNvSpPr/>
          <p:nvPr/>
        </p:nvSpPr>
        <p:spPr>
          <a:xfrm>
            <a:off x="7597021" y="3111103"/>
            <a:ext cx="5644158"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Activities</a:t>
            </a:r>
            <a:endParaRPr lang="en-US" sz="2189" dirty="0"/>
          </a:p>
        </p:txBody>
      </p:sp>
      <p:sp>
        <p:nvSpPr>
          <p:cNvPr id="9" name="Text 6"/>
          <p:cNvSpPr/>
          <p:nvPr/>
        </p:nvSpPr>
        <p:spPr>
          <a:xfrm>
            <a:off x="1389221" y="3907393"/>
            <a:ext cx="5644158"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Planning</a:t>
            </a:r>
            <a:endParaRPr lang="en-US" sz="2189" dirty="0"/>
          </a:p>
        </p:txBody>
      </p:sp>
      <p:sp>
        <p:nvSpPr>
          <p:cNvPr id="10" name="Text 7"/>
          <p:cNvSpPr/>
          <p:nvPr/>
        </p:nvSpPr>
        <p:spPr>
          <a:xfrm>
            <a:off x="7597021" y="3907393"/>
            <a:ext cx="5644158"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Define requirements, design architecture</a:t>
            </a:r>
            <a:endParaRPr lang="en-US" sz="2189" dirty="0"/>
          </a:p>
        </p:txBody>
      </p:sp>
      <p:sp>
        <p:nvSpPr>
          <p:cNvPr id="11" name="Text 8"/>
          <p:cNvSpPr/>
          <p:nvPr/>
        </p:nvSpPr>
        <p:spPr>
          <a:xfrm>
            <a:off x="1389221" y="4703683"/>
            <a:ext cx="5644158"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Development</a:t>
            </a:r>
            <a:endParaRPr lang="en-US" sz="2189" dirty="0"/>
          </a:p>
        </p:txBody>
      </p:sp>
      <p:sp>
        <p:nvSpPr>
          <p:cNvPr id="12" name="Text 9"/>
          <p:cNvSpPr/>
          <p:nvPr/>
        </p:nvSpPr>
        <p:spPr>
          <a:xfrm>
            <a:off x="7597021" y="4703683"/>
            <a:ext cx="5644158" cy="833914"/>
          </a:xfrm>
          <a:prstGeom prst="rect">
            <a:avLst/>
          </a:prstGeom>
          <a:noFill/>
          <a:ln/>
        </p:spPr>
        <p:txBody>
          <a:bodyPr wrap="squar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Implement system components, test functionality</a:t>
            </a:r>
            <a:endParaRPr lang="en-US" sz="2189" dirty="0"/>
          </a:p>
        </p:txBody>
      </p:sp>
      <p:sp>
        <p:nvSpPr>
          <p:cNvPr id="13" name="Text 10"/>
          <p:cNvSpPr/>
          <p:nvPr/>
        </p:nvSpPr>
        <p:spPr>
          <a:xfrm>
            <a:off x="1389221" y="5916930"/>
            <a:ext cx="5644158"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Deployment</a:t>
            </a:r>
            <a:endParaRPr lang="en-US" sz="2189" dirty="0"/>
          </a:p>
        </p:txBody>
      </p:sp>
      <p:sp>
        <p:nvSpPr>
          <p:cNvPr id="14" name="Text 11"/>
          <p:cNvSpPr/>
          <p:nvPr/>
        </p:nvSpPr>
        <p:spPr>
          <a:xfrm>
            <a:off x="7597021" y="5916930"/>
            <a:ext cx="5644158"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Install and configure the system in the SDDC</a:t>
            </a:r>
            <a:endParaRPr lang="en-US" sz="2189" dirty="0"/>
          </a:p>
        </p:txBody>
      </p:sp>
      <p:sp>
        <p:nvSpPr>
          <p:cNvPr id="15" name="Text 12"/>
          <p:cNvSpPr/>
          <p:nvPr/>
        </p:nvSpPr>
        <p:spPr>
          <a:xfrm>
            <a:off x="1389221" y="6713220"/>
            <a:ext cx="5644158"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Maintenance</a:t>
            </a:r>
            <a:endParaRPr lang="en-US" sz="2189" dirty="0"/>
          </a:p>
        </p:txBody>
      </p:sp>
      <p:sp>
        <p:nvSpPr>
          <p:cNvPr id="16" name="Text 13"/>
          <p:cNvSpPr/>
          <p:nvPr/>
        </p:nvSpPr>
        <p:spPr>
          <a:xfrm>
            <a:off x="7597021" y="6713220"/>
            <a:ext cx="5644158" cy="833914"/>
          </a:xfrm>
          <a:prstGeom prst="rect">
            <a:avLst/>
          </a:prstGeom>
          <a:noFill/>
          <a:ln/>
        </p:spPr>
        <p:txBody>
          <a:bodyPr wrap="squar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Monitor performance, update software, troubleshoot issues</a:t>
            </a:r>
            <a:endParaRPr lang="en-US" sz="2189"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0647998"/>
          </a:xfrm>
          <a:prstGeom prst="rect">
            <a:avLst/>
          </a:prstGeom>
          <a:solidFill>
            <a:srgbClr val="00002E">
              <a:alpha val="75000"/>
            </a:srgbClr>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44000" y="0"/>
            <a:ext cx="5486400" cy="10647998"/>
          </a:xfrm>
          <a:prstGeom prst="rect">
            <a:avLst/>
          </a:prstGeom>
        </p:spPr>
      </p:pic>
      <p:sp>
        <p:nvSpPr>
          <p:cNvPr id="5" name="Text 1"/>
          <p:cNvSpPr/>
          <p:nvPr/>
        </p:nvSpPr>
        <p:spPr>
          <a:xfrm>
            <a:off x="1042630" y="764619"/>
            <a:ext cx="7058739" cy="3385423"/>
          </a:xfrm>
          <a:prstGeom prst="rect">
            <a:avLst/>
          </a:prstGeom>
          <a:noFill/>
          <a:ln/>
        </p:spPr>
        <p:txBody>
          <a:bodyPr wrap="square" rtlCol="0" anchor="t"/>
          <a:lstStyle/>
          <a:p>
            <a:pPr marL="0" indent="0">
              <a:lnSpc>
                <a:spcPts val="8886"/>
              </a:lnSpc>
              <a:buNone/>
            </a:pPr>
            <a:r>
              <a:rPr lang="en-US" sz="3200" b="1" dirty="0">
                <a:solidFill>
                  <a:srgbClr val="FFFFFF"/>
                </a:solidFill>
                <a:latin typeface="Nunito" pitchFamily="34" charset="0"/>
                <a:ea typeface="Nunito" pitchFamily="34" charset="-122"/>
                <a:cs typeface="Nunito" pitchFamily="34" charset="-120"/>
              </a:rPr>
              <a:t>Conclusion and Future Applications</a:t>
            </a:r>
            <a:endParaRPr lang="en-US" sz="3200" dirty="0"/>
          </a:p>
        </p:txBody>
      </p:sp>
      <p:sp>
        <p:nvSpPr>
          <p:cNvPr id="6" name="Text 2"/>
          <p:cNvSpPr/>
          <p:nvPr/>
        </p:nvSpPr>
        <p:spPr>
          <a:xfrm>
            <a:off x="1042630" y="1939159"/>
            <a:ext cx="7058739" cy="4712743"/>
          </a:xfrm>
          <a:prstGeom prst="rect">
            <a:avLst/>
          </a:prstGeom>
          <a:noFill/>
          <a:ln/>
        </p:spPr>
        <p:txBody>
          <a:bodyPr wrap="square" rtlCol="0" anchor="t"/>
          <a:lstStyle/>
          <a:p>
            <a:pPr marL="0" indent="0">
              <a:lnSpc>
                <a:spcPts val="3284"/>
              </a:lnSpc>
              <a:buNone/>
            </a:pPr>
            <a:endParaRPr lang="en-US" sz="2189" dirty="0">
              <a:solidFill>
                <a:srgbClr val="FFFFFF"/>
              </a:solidFill>
              <a:latin typeface="PT Sans" pitchFamily="34" charset="0"/>
              <a:ea typeface="PT Sans" pitchFamily="34" charset="-122"/>
              <a:cs typeface="PT Sans" pitchFamily="34" charset="-120"/>
            </a:endParaRPr>
          </a:p>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The SDDC Management System has proven to be a highly effective solution for optimizing SDDC infrastructure. By automating key tasks, the system has enabled organizations to achieve greater agility, scalability, and efficiency.</a:t>
            </a:r>
            <a:endParaRPr lang="en-US" sz="2189" dirty="0"/>
          </a:p>
        </p:txBody>
      </p:sp>
      <p:sp>
        <p:nvSpPr>
          <p:cNvPr id="7" name="Text 3"/>
          <p:cNvSpPr/>
          <p:nvPr/>
        </p:nvSpPr>
        <p:spPr>
          <a:xfrm>
            <a:off x="1042630" y="4398579"/>
            <a:ext cx="7058739" cy="5484799"/>
          </a:xfrm>
          <a:prstGeom prst="rect">
            <a:avLst/>
          </a:prstGeom>
          <a:noFill/>
          <a:ln/>
        </p:spPr>
        <p:txBody>
          <a:bodyPr wrap="square" rtlCol="0" anchor="t"/>
          <a:lstStyle/>
          <a:p>
            <a:pPr marL="0" indent="0">
              <a:lnSpc>
                <a:spcPts val="3284"/>
              </a:lnSpc>
              <a:buNone/>
            </a:pPr>
            <a:endParaRPr lang="en-US" sz="2189" dirty="0">
              <a:solidFill>
                <a:srgbClr val="FFFFFF"/>
              </a:solidFill>
              <a:latin typeface="PT Sans" pitchFamily="34" charset="0"/>
              <a:ea typeface="PT Sans" pitchFamily="34" charset="-122"/>
              <a:cs typeface="PT Sans" pitchFamily="34" charset="-120"/>
            </a:endParaRPr>
          </a:p>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As the SDDC landscape evolves, the system's capabilities will expand. Future developments include cloud integration, enhanced security, data analytics, and AI-powered automation. These advancements will keep the system at the forefront of data center optimization, helping organizations adapt to the dynamic IT infrastructure landscape.</a:t>
            </a:r>
            <a:endParaRPr lang="en-US" sz="2189"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1042630" y="978218"/>
            <a:ext cx="7277933" cy="817721"/>
          </a:xfrm>
          <a:prstGeom prst="rect">
            <a:avLst/>
          </a:prstGeom>
          <a:noFill/>
          <a:ln/>
        </p:spPr>
        <p:txBody>
          <a:bodyPr wrap="none" rtlCol="0" anchor="t"/>
          <a:lstStyle/>
          <a:p>
            <a:pPr marL="0" indent="0">
              <a:lnSpc>
                <a:spcPts val="6439"/>
              </a:lnSpc>
              <a:buNone/>
            </a:pPr>
            <a:r>
              <a:rPr lang="en-US" sz="5152" b="1" dirty="0">
                <a:solidFill>
                  <a:srgbClr val="FFFFFF"/>
                </a:solidFill>
                <a:latin typeface="Nunito" pitchFamily="34" charset="0"/>
                <a:ea typeface="Nunito" pitchFamily="34" charset="-122"/>
                <a:cs typeface="Nunito" pitchFamily="34" charset="-120"/>
              </a:rPr>
              <a:t>Benefits and Challenges</a:t>
            </a:r>
            <a:endParaRPr lang="en-US" sz="5152" dirty="0"/>
          </a:p>
        </p:txBody>
      </p:sp>
      <p:sp>
        <p:nvSpPr>
          <p:cNvPr id="5" name="Text 2"/>
          <p:cNvSpPr/>
          <p:nvPr/>
        </p:nvSpPr>
        <p:spPr>
          <a:xfrm>
            <a:off x="1042630" y="2351961"/>
            <a:ext cx="12545139" cy="2084784"/>
          </a:xfrm>
          <a:prstGeom prst="rect">
            <a:avLst/>
          </a:prstGeom>
          <a:noFill/>
          <a:ln/>
        </p:spPr>
        <p:txBody>
          <a:bodyPr wrap="squar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The SDDC Management System delivers significant benefits that improve operational efficiency and reduce costs. By automating provisioning, configuration, and resource allocation, the system increases agility and scalability. It also enhances reliability through self-healing capabilities that detect and resolve issues automatically. Additionally, the system's robust security features help safeguard the SDDC infrastructure against potential threats.</a:t>
            </a:r>
            <a:endParaRPr lang="en-US" sz="2189" dirty="0"/>
          </a:p>
        </p:txBody>
      </p:sp>
      <p:sp>
        <p:nvSpPr>
          <p:cNvPr id="6" name="Text 3"/>
          <p:cNvSpPr/>
          <p:nvPr/>
        </p:nvSpPr>
        <p:spPr>
          <a:xfrm>
            <a:off x="1042630" y="4749522"/>
            <a:ext cx="12545139" cy="2501741"/>
          </a:xfrm>
          <a:prstGeom prst="rect">
            <a:avLst/>
          </a:prstGeom>
          <a:noFill/>
          <a:ln/>
        </p:spPr>
        <p:txBody>
          <a:bodyPr wrap="squar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However, the implementation of this comprehensive system does present some challenges that must be addressed. Integrating the system with existing monitoring and logging tools can require complex configuration and customization. Maintaining the security of the SDDC environment is an ongoing concern, as the system must continuously evolve to keep pace with emerging threats. Finally, the long-term maintenance of the system, including software updates and troubleshooting, requires dedicated resources and expertise.</a:t>
            </a:r>
            <a:endParaRPr lang="en-US" sz="2189"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1042630" y="1454825"/>
            <a:ext cx="6542365" cy="817721"/>
          </a:xfrm>
          <a:prstGeom prst="rect">
            <a:avLst/>
          </a:prstGeom>
          <a:noFill/>
          <a:ln/>
        </p:spPr>
        <p:txBody>
          <a:bodyPr wrap="none" rtlCol="0" anchor="t"/>
          <a:lstStyle/>
          <a:p>
            <a:pPr marL="0" indent="0">
              <a:lnSpc>
                <a:spcPts val="6439"/>
              </a:lnSpc>
              <a:buNone/>
            </a:pPr>
            <a:r>
              <a:rPr lang="en-US" sz="5152" b="1" dirty="0">
                <a:solidFill>
                  <a:srgbClr val="FFFFFF"/>
                </a:solidFill>
                <a:latin typeface="Nunito" pitchFamily="34" charset="0"/>
                <a:ea typeface="Nunito" pitchFamily="34" charset="-122"/>
                <a:cs typeface="Nunito" pitchFamily="34" charset="-120"/>
              </a:rPr>
              <a:t>Future Directions</a:t>
            </a:r>
            <a:endParaRPr lang="en-US" sz="5152" dirty="0"/>
          </a:p>
        </p:txBody>
      </p:sp>
      <p:sp>
        <p:nvSpPr>
          <p:cNvPr id="5" name="Text 2"/>
          <p:cNvSpPr/>
          <p:nvPr/>
        </p:nvSpPr>
        <p:spPr>
          <a:xfrm>
            <a:off x="1042630" y="2828568"/>
            <a:ext cx="12545139" cy="416957"/>
          </a:xfrm>
          <a:prstGeom prst="rect">
            <a:avLst/>
          </a:prstGeom>
          <a:noFill/>
          <a:ln/>
        </p:spPr>
        <p:txBody>
          <a:bodyPr wrap="none" rtlCol="0" anchor="t"/>
          <a:lstStyle/>
          <a:p>
            <a:pPr marL="0" indent="0">
              <a:lnSpc>
                <a:spcPts val="3284"/>
              </a:lnSpc>
              <a:buNone/>
            </a:pPr>
            <a:r>
              <a:rPr lang="en-US" sz="2189" dirty="0">
                <a:solidFill>
                  <a:srgbClr val="FFFFFF"/>
                </a:solidFill>
                <a:latin typeface="PT Sans" pitchFamily="34" charset="0"/>
                <a:ea typeface="PT Sans" pitchFamily="34" charset="-122"/>
                <a:cs typeface="PT Sans" pitchFamily="34" charset="-120"/>
              </a:rPr>
              <a:t>The system will be continuously enhanced to meet emerging SDDC trends and requirements.</a:t>
            </a:r>
            <a:endParaRPr lang="en-US" sz="2189" dirty="0"/>
          </a:p>
        </p:txBody>
      </p:sp>
      <p:pic>
        <p:nvPicPr>
          <p:cNvPr id="6" name="Image 1" descr="preencoded.png"/>
          <p:cNvPicPr>
            <a:picLocks noChangeAspect="1"/>
          </p:cNvPicPr>
          <p:nvPr/>
        </p:nvPicPr>
        <p:blipFill>
          <a:blip r:embed="rId4"/>
          <a:stretch>
            <a:fillRect/>
          </a:stretch>
        </p:blipFill>
        <p:spPr>
          <a:xfrm>
            <a:off x="1042630" y="3558302"/>
            <a:ext cx="695087" cy="695087"/>
          </a:xfrm>
          <a:prstGeom prst="rect">
            <a:avLst/>
          </a:prstGeom>
        </p:spPr>
      </p:pic>
      <p:sp>
        <p:nvSpPr>
          <p:cNvPr id="7" name="Text 3"/>
          <p:cNvSpPr/>
          <p:nvPr/>
        </p:nvSpPr>
        <p:spPr>
          <a:xfrm>
            <a:off x="1042630" y="4531400"/>
            <a:ext cx="2823448" cy="408742"/>
          </a:xfrm>
          <a:prstGeom prst="rect">
            <a:avLst/>
          </a:prstGeom>
          <a:noFill/>
          <a:ln/>
        </p:spPr>
        <p:txBody>
          <a:bodyPr wrap="none" rtlCol="0" anchor="t"/>
          <a:lstStyle/>
          <a:p>
            <a:pPr marL="0" indent="0" algn="l">
              <a:lnSpc>
                <a:spcPts val="3220"/>
              </a:lnSpc>
              <a:buNone/>
            </a:pPr>
            <a:r>
              <a:rPr lang="en-US" sz="2576" b="1" dirty="0">
                <a:solidFill>
                  <a:srgbClr val="F2B42D"/>
                </a:solidFill>
                <a:latin typeface="Nunito" pitchFamily="34" charset="0"/>
                <a:ea typeface="Nunito" pitchFamily="34" charset="-122"/>
                <a:cs typeface="Nunito" pitchFamily="34" charset="-120"/>
              </a:rPr>
              <a:t>Cloud Integration</a:t>
            </a:r>
            <a:endParaRPr lang="en-US" sz="2576" dirty="0"/>
          </a:p>
        </p:txBody>
      </p:sp>
      <p:sp>
        <p:nvSpPr>
          <p:cNvPr id="8" name="Text 4"/>
          <p:cNvSpPr/>
          <p:nvPr/>
        </p:nvSpPr>
        <p:spPr>
          <a:xfrm>
            <a:off x="1042630" y="5106948"/>
            <a:ext cx="2823448" cy="1250871"/>
          </a:xfrm>
          <a:prstGeom prst="rect">
            <a:avLst/>
          </a:prstGeom>
          <a:noFill/>
          <a:ln/>
        </p:spPr>
        <p:txBody>
          <a:bodyPr wrap="squar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Seamlessly integrate with public and private clouds</a:t>
            </a:r>
            <a:endParaRPr lang="en-US" sz="2189" dirty="0"/>
          </a:p>
        </p:txBody>
      </p:sp>
      <p:pic>
        <p:nvPicPr>
          <p:cNvPr id="9" name="Image 2" descr="preencoded.png"/>
          <p:cNvPicPr>
            <a:picLocks noChangeAspect="1"/>
          </p:cNvPicPr>
          <p:nvPr/>
        </p:nvPicPr>
        <p:blipFill>
          <a:blip r:embed="rId5"/>
          <a:stretch>
            <a:fillRect/>
          </a:stretch>
        </p:blipFill>
        <p:spPr>
          <a:xfrm>
            <a:off x="4283154" y="3558302"/>
            <a:ext cx="695087" cy="695087"/>
          </a:xfrm>
          <a:prstGeom prst="rect">
            <a:avLst/>
          </a:prstGeom>
        </p:spPr>
      </p:pic>
      <p:sp>
        <p:nvSpPr>
          <p:cNvPr id="10" name="Text 5"/>
          <p:cNvSpPr/>
          <p:nvPr/>
        </p:nvSpPr>
        <p:spPr>
          <a:xfrm>
            <a:off x="4283154" y="4531400"/>
            <a:ext cx="2823448" cy="408742"/>
          </a:xfrm>
          <a:prstGeom prst="rect">
            <a:avLst/>
          </a:prstGeom>
          <a:noFill/>
          <a:ln/>
        </p:spPr>
        <p:txBody>
          <a:bodyPr wrap="none" rtlCol="0" anchor="t"/>
          <a:lstStyle/>
          <a:p>
            <a:pPr marL="0" indent="0" algn="l">
              <a:lnSpc>
                <a:spcPts val="3220"/>
              </a:lnSpc>
              <a:buNone/>
            </a:pPr>
            <a:r>
              <a:rPr lang="en-US" sz="2576" b="1" dirty="0">
                <a:solidFill>
                  <a:srgbClr val="D7425E"/>
                </a:solidFill>
                <a:latin typeface="Nunito" pitchFamily="34" charset="0"/>
                <a:ea typeface="Nunito" pitchFamily="34" charset="-122"/>
                <a:cs typeface="Nunito" pitchFamily="34" charset="-120"/>
              </a:rPr>
              <a:t>Enhanced Security</a:t>
            </a:r>
            <a:endParaRPr lang="en-US" sz="2576" dirty="0"/>
          </a:p>
        </p:txBody>
      </p:sp>
      <p:sp>
        <p:nvSpPr>
          <p:cNvPr id="11" name="Text 6"/>
          <p:cNvSpPr/>
          <p:nvPr/>
        </p:nvSpPr>
        <p:spPr>
          <a:xfrm>
            <a:off x="4283154" y="5106948"/>
            <a:ext cx="2823448" cy="1250871"/>
          </a:xfrm>
          <a:prstGeom prst="rect">
            <a:avLst/>
          </a:prstGeom>
          <a:noFill/>
          <a:ln/>
        </p:spPr>
        <p:txBody>
          <a:bodyPr wrap="squar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Implement advanced security measures to protect data</a:t>
            </a:r>
            <a:endParaRPr lang="en-US" sz="2189" dirty="0"/>
          </a:p>
        </p:txBody>
      </p:sp>
      <p:pic>
        <p:nvPicPr>
          <p:cNvPr id="12" name="Image 3" descr="preencoded.png"/>
          <p:cNvPicPr>
            <a:picLocks noChangeAspect="1"/>
          </p:cNvPicPr>
          <p:nvPr/>
        </p:nvPicPr>
        <p:blipFill>
          <a:blip r:embed="rId6"/>
          <a:stretch>
            <a:fillRect/>
          </a:stretch>
        </p:blipFill>
        <p:spPr>
          <a:xfrm>
            <a:off x="7523678" y="3558302"/>
            <a:ext cx="695087" cy="695087"/>
          </a:xfrm>
          <a:prstGeom prst="rect">
            <a:avLst/>
          </a:prstGeom>
        </p:spPr>
      </p:pic>
      <p:sp>
        <p:nvSpPr>
          <p:cNvPr id="13" name="Text 7"/>
          <p:cNvSpPr/>
          <p:nvPr/>
        </p:nvSpPr>
        <p:spPr>
          <a:xfrm>
            <a:off x="7523678" y="4531400"/>
            <a:ext cx="2823448" cy="408742"/>
          </a:xfrm>
          <a:prstGeom prst="rect">
            <a:avLst/>
          </a:prstGeom>
          <a:noFill/>
          <a:ln/>
        </p:spPr>
        <p:txBody>
          <a:bodyPr wrap="none" rtlCol="0" anchor="t"/>
          <a:lstStyle/>
          <a:p>
            <a:pPr marL="0" indent="0" algn="l">
              <a:lnSpc>
                <a:spcPts val="3220"/>
              </a:lnSpc>
              <a:buNone/>
            </a:pPr>
            <a:r>
              <a:rPr lang="en-US" sz="2576" b="1" dirty="0">
                <a:solidFill>
                  <a:srgbClr val="DD785E"/>
                </a:solidFill>
                <a:latin typeface="Nunito" pitchFamily="34" charset="0"/>
                <a:ea typeface="Nunito" pitchFamily="34" charset="-122"/>
                <a:cs typeface="Nunito" pitchFamily="34" charset="-120"/>
              </a:rPr>
              <a:t>Data Analytics</a:t>
            </a:r>
            <a:endParaRPr lang="en-US" sz="2576" dirty="0"/>
          </a:p>
        </p:txBody>
      </p:sp>
      <p:sp>
        <p:nvSpPr>
          <p:cNvPr id="14" name="Text 8"/>
          <p:cNvSpPr/>
          <p:nvPr/>
        </p:nvSpPr>
        <p:spPr>
          <a:xfrm>
            <a:off x="7523678" y="5106948"/>
            <a:ext cx="2823448" cy="1667828"/>
          </a:xfrm>
          <a:prstGeom prst="rect">
            <a:avLst/>
          </a:prstGeom>
          <a:noFill/>
          <a:ln/>
        </p:spPr>
        <p:txBody>
          <a:bodyPr wrap="squar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Leverage data analytics to optimize performance and resource utilization</a:t>
            </a:r>
            <a:endParaRPr lang="en-US" sz="2189" dirty="0"/>
          </a:p>
        </p:txBody>
      </p:sp>
      <p:pic>
        <p:nvPicPr>
          <p:cNvPr id="15" name="Image 4" descr="preencoded.png"/>
          <p:cNvPicPr>
            <a:picLocks noChangeAspect="1"/>
          </p:cNvPicPr>
          <p:nvPr/>
        </p:nvPicPr>
        <p:blipFill>
          <a:blip r:embed="rId7"/>
          <a:stretch>
            <a:fillRect/>
          </a:stretch>
        </p:blipFill>
        <p:spPr>
          <a:xfrm>
            <a:off x="10764203" y="3558302"/>
            <a:ext cx="695087" cy="695087"/>
          </a:xfrm>
          <a:prstGeom prst="rect">
            <a:avLst/>
          </a:prstGeom>
        </p:spPr>
      </p:pic>
      <p:sp>
        <p:nvSpPr>
          <p:cNvPr id="16" name="Text 9"/>
          <p:cNvSpPr/>
          <p:nvPr/>
        </p:nvSpPr>
        <p:spPr>
          <a:xfrm>
            <a:off x="10764203" y="4531400"/>
            <a:ext cx="2823567" cy="817483"/>
          </a:xfrm>
          <a:prstGeom prst="rect">
            <a:avLst/>
          </a:prstGeom>
          <a:noFill/>
          <a:ln/>
        </p:spPr>
        <p:txBody>
          <a:bodyPr wrap="square" rtlCol="0" anchor="t"/>
          <a:lstStyle/>
          <a:p>
            <a:pPr marL="0" indent="0" algn="l">
              <a:lnSpc>
                <a:spcPts val="3220"/>
              </a:lnSpc>
              <a:buNone/>
            </a:pPr>
            <a:r>
              <a:rPr lang="en-US" sz="2576" b="1" dirty="0">
                <a:solidFill>
                  <a:srgbClr val="48A8E2"/>
                </a:solidFill>
                <a:latin typeface="Nunito" pitchFamily="34" charset="0"/>
                <a:ea typeface="Nunito" pitchFamily="34" charset="-122"/>
                <a:cs typeface="Nunito" pitchFamily="34" charset="-120"/>
              </a:rPr>
              <a:t>AI-Powered Automation</a:t>
            </a:r>
            <a:endParaRPr lang="en-US" sz="2576" dirty="0"/>
          </a:p>
        </p:txBody>
      </p:sp>
      <p:sp>
        <p:nvSpPr>
          <p:cNvPr id="17" name="Text 10"/>
          <p:cNvSpPr/>
          <p:nvPr/>
        </p:nvSpPr>
        <p:spPr>
          <a:xfrm>
            <a:off x="10764203" y="5515689"/>
            <a:ext cx="2823567" cy="1250871"/>
          </a:xfrm>
          <a:prstGeom prst="rect">
            <a:avLst/>
          </a:prstGeom>
          <a:noFill/>
          <a:ln/>
        </p:spPr>
        <p:txBody>
          <a:bodyPr wrap="square" rtlCol="0" anchor="t"/>
          <a:lstStyle/>
          <a:p>
            <a:pPr marL="0" indent="0" algn="l">
              <a:lnSpc>
                <a:spcPts val="3284"/>
              </a:lnSpc>
              <a:buNone/>
            </a:pPr>
            <a:r>
              <a:rPr lang="en-US" sz="2189" dirty="0">
                <a:solidFill>
                  <a:srgbClr val="FFFFFF"/>
                </a:solidFill>
                <a:latin typeface="PT Sans" pitchFamily="34" charset="0"/>
                <a:ea typeface="PT Sans" pitchFamily="34" charset="-122"/>
                <a:cs typeface="PT Sans" pitchFamily="34" charset="-120"/>
              </a:rPr>
              <a:t>Utilize AI for predictive maintenance and self-healing capabilities</a:t>
            </a:r>
            <a:endParaRPr lang="en-US" sz="2189"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870</Words>
  <Application>Microsoft Office PowerPoint</Application>
  <PresentationFormat>Custom</PresentationFormat>
  <Paragraphs>97</Paragraphs>
  <Slides>10</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Nunito</vt:lpstr>
      <vt:lpstr>PT Sans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SG</cp:lastModifiedBy>
  <cp:revision>3</cp:revision>
  <dcterms:created xsi:type="dcterms:W3CDTF">2024-06-15T14:43:03Z</dcterms:created>
  <dcterms:modified xsi:type="dcterms:W3CDTF">2024-06-15T14:59:47Z</dcterms:modified>
</cp:coreProperties>
</file>